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27.xml" ContentType="application/vnd.openxmlformats-officedocument.presentationml.notesSlide+xml"/>
  <Override PartName="/ppt/tags/tag20.xml" ContentType="application/vnd.openxmlformats-officedocument.presentationml.tags+xml"/>
  <Override PartName="/ppt/notesSlides/notesSlide28.xml" ContentType="application/vnd.openxmlformats-officedocument.presentationml.notesSlide+xml"/>
  <Override PartName="/ppt/tags/tag21.xml" ContentType="application/vnd.openxmlformats-officedocument.presentationml.tags+xml"/>
  <Override PartName="/ppt/notesSlides/notesSlide29.xml" ContentType="application/vnd.openxmlformats-officedocument.presentationml.notesSlide+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tags/tag2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8"/>
  </p:notesMasterIdLst>
  <p:sldIdLst>
    <p:sldId id="256" r:id="rId2"/>
    <p:sldId id="265" r:id="rId3"/>
    <p:sldId id="271" r:id="rId4"/>
    <p:sldId id="267" r:id="rId5"/>
    <p:sldId id="282" r:id="rId6"/>
    <p:sldId id="283" r:id="rId7"/>
    <p:sldId id="269" r:id="rId8"/>
    <p:sldId id="280" r:id="rId9"/>
    <p:sldId id="281" r:id="rId10"/>
    <p:sldId id="284" r:id="rId11"/>
    <p:sldId id="285" r:id="rId12"/>
    <p:sldId id="286" r:id="rId13"/>
    <p:sldId id="272" r:id="rId14"/>
    <p:sldId id="287" r:id="rId15"/>
    <p:sldId id="288" r:id="rId16"/>
    <p:sldId id="289" r:id="rId17"/>
    <p:sldId id="273" r:id="rId18"/>
    <p:sldId id="290" r:id="rId19"/>
    <p:sldId id="291" r:id="rId20"/>
    <p:sldId id="292" r:id="rId21"/>
    <p:sldId id="274" r:id="rId22"/>
    <p:sldId id="293" r:id="rId23"/>
    <p:sldId id="294" r:id="rId24"/>
    <p:sldId id="295" r:id="rId25"/>
    <p:sldId id="275" r:id="rId26"/>
    <p:sldId id="296" r:id="rId27"/>
    <p:sldId id="297" r:id="rId28"/>
    <p:sldId id="298" r:id="rId29"/>
    <p:sldId id="299" r:id="rId30"/>
    <p:sldId id="300" r:id="rId31"/>
    <p:sldId id="302" r:id="rId32"/>
    <p:sldId id="303" r:id="rId33"/>
    <p:sldId id="304" r:id="rId34"/>
    <p:sldId id="276" r:id="rId35"/>
    <p:sldId id="306" r:id="rId36"/>
    <p:sldId id="307" r:id="rId37"/>
    <p:sldId id="308" r:id="rId38"/>
    <p:sldId id="309" r:id="rId39"/>
    <p:sldId id="316" r:id="rId40"/>
    <p:sldId id="317" r:id="rId41"/>
    <p:sldId id="311" r:id="rId42"/>
    <p:sldId id="318" r:id="rId43"/>
    <p:sldId id="315" r:id="rId44"/>
    <p:sldId id="313" r:id="rId45"/>
    <p:sldId id="310" r:id="rId46"/>
    <p:sldId id="31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7030A0"/>
    <a:srgbClr val="2B2A2D"/>
    <a:srgbClr val="2424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8585" autoAdjust="0"/>
  </p:normalViewPr>
  <p:slideViewPr>
    <p:cSldViewPr snapToGrid="0">
      <p:cViewPr varScale="1">
        <p:scale>
          <a:sx n="73" d="100"/>
          <a:sy n="73" d="100"/>
        </p:scale>
        <p:origin x="1950" y="54"/>
      </p:cViewPr>
      <p:guideLst>
        <p:guide orient="horz" pos="2160"/>
        <p:guide pos="3840"/>
      </p:guideLst>
    </p:cSldViewPr>
  </p:slideViewPr>
  <p:notesTextViewPr>
    <p:cViewPr>
      <p:scale>
        <a:sx n="3" d="2"/>
        <a:sy n="3" d="2"/>
      </p:scale>
      <p:origin x="0" y="0"/>
    </p:cViewPr>
  </p:notesTextViewPr>
  <p:sorterViewPr>
    <p:cViewPr varScale="1">
      <p:scale>
        <a:sx n="1" d="1"/>
        <a:sy n="1" d="1"/>
      </p:scale>
      <p:origin x="0" y="-77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A1E8E6-6B42-4048-B219-4E6F274AF616}" type="datetimeFigureOut">
              <a:rPr lang="es-ES" smtClean="0"/>
              <a:t>26/06/2022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57DE6A-EBCF-48E1-9886-F2B5BC3EA5E6}" type="slidenum">
              <a:rPr lang="es-ES" smtClean="0"/>
              <a:t>‹Nº›</a:t>
            </a:fld>
            <a:endParaRPr lang="es-ES"/>
          </a:p>
        </p:txBody>
      </p:sp>
    </p:spTree>
    <p:extLst>
      <p:ext uri="{BB962C8B-B14F-4D97-AF65-F5344CB8AC3E}">
        <p14:creationId xmlns:p14="http://schemas.microsoft.com/office/powerpoint/2010/main" val="223998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rPr>
              <a:t>Este TFG consiste en un trabajo de investigación donde se compara el rendimiento de 2 arquitecturas de redes neuronales a la hora de detectar anomalías.</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1</a:t>
            </a:fld>
            <a:endParaRPr lang="es-ES"/>
          </a:p>
        </p:txBody>
      </p:sp>
    </p:spTree>
    <p:extLst>
      <p:ext uri="{BB962C8B-B14F-4D97-AF65-F5344CB8AC3E}">
        <p14:creationId xmlns:p14="http://schemas.microsoft.com/office/powerpoint/2010/main" val="167089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En el caso de las series naturales…</a:t>
            </a:r>
          </a:p>
          <a:p>
            <a:endParaRPr lang="es-ES" dirty="0"/>
          </a:p>
          <a:p>
            <a:r>
              <a:rPr lang="es-ES" dirty="0"/>
              <a:t>Para crear las series de partida, se extrajeron 100.000 muestras de dos archivos de audio y se interpolaron al rango [-1,1] para que tuvieran valores comparables. En el primer video se escuchan grillos y en el segundo una ballena.</a:t>
            </a:r>
          </a:p>
          <a:p>
            <a:endParaRPr lang="es-ES" dirty="0"/>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10</a:t>
            </a:fld>
            <a:endParaRPr lang="es-ES"/>
          </a:p>
        </p:txBody>
      </p:sp>
    </p:spTree>
    <p:extLst>
      <p:ext uri="{BB962C8B-B14F-4D97-AF65-F5344CB8AC3E}">
        <p14:creationId xmlns:p14="http://schemas.microsoft.com/office/powerpoint/2010/main" val="1750813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generar las anomalías, se seleccionaron segmentos aleatorios de longitud entre 20 y 60 puntos de la señal de la ballena y se usaron para reemplazar las posiciones equivalentes de la señal de los grillos. Se decidió trabajar con seis porcentajes de contaminación, lo cual hace que haya 6 series disponibles para el estudio.</a:t>
            </a:r>
          </a:p>
        </p:txBody>
      </p:sp>
      <p:sp>
        <p:nvSpPr>
          <p:cNvPr id="4" name="Marcador de número de diapositiva 3"/>
          <p:cNvSpPr>
            <a:spLocks noGrp="1"/>
          </p:cNvSpPr>
          <p:nvPr>
            <p:ph type="sldNum" sz="quarter" idx="5"/>
          </p:nvPr>
        </p:nvSpPr>
        <p:spPr/>
        <p:txBody>
          <a:bodyPr/>
          <a:lstStyle/>
          <a:p>
            <a:fld id="{5457DE6A-EBCF-48E1-9886-F2B5BC3EA5E6}" type="slidenum">
              <a:rPr lang="es-ES" smtClean="0"/>
              <a:t>11</a:t>
            </a:fld>
            <a:endParaRPr lang="es-ES"/>
          </a:p>
        </p:txBody>
      </p:sp>
    </p:spTree>
    <p:extLst>
      <p:ext uri="{BB962C8B-B14F-4D97-AF65-F5344CB8AC3E}">
        <p14:creationId xmlns:p14="http://schemas.microsoft.com/office/powerpoint/2010/main" val="75194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rPr>
              <a:t>Para trabajar con estas series es necesario definir un contexto, ya que las muestras anómalas pertenecen al rango de valores normales que puede tomar la serie y es su aparición en un determinado lugar lo que la convertirá en anomalía.</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rPr>
              <a:t>Puesto que las series tienen una componente temporal, se decidió usar una ventana deslizante para ello. De este modo, las muestras contenidas dentro de una ventana forman un contexto y cuando dicha ventana se desplaza, se define un contexto diferente.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rPr>
              <a:t>Para probar distintos grados de solapamiento entre ventanas, se decidió trabajar con tres desplazamientos distintos:</a:t>
            </a:r>
            <a:r>
              <a:rPr lang="es-ES" sz="1800" b="1" dirty="0">
                <a:effectLst/>
                <a:latin typeface="Times New Roman" panose="02020603050405020304" pitchFamily="18" charset="0"/>
                <a:ea typeface="Calibri" panose="020F0502020204030204" pitchFamily="34" charset="0"/>
              </a:rPr>
              <a:t> de 1 muestra, de mitad de ventana</a:t>
            </a:r>
            <a:r>
              <a:rPr lang="es-ES" sz="1800" dirty="0">
                <a:effectLst/>
                <a:latin typeface="Times New Roman" panose="02020603050405020304" pitchFamily="18" charset="0"/>
                <a:ea typeface="Calibri" panose="020F0502020204030204" pitchFamily="34" charset="0"/>
              </a:rPr>
              <a:t> e</a:t>
            </a:r>
            <a:r>
              <a:rPr lang="es-ES" sz="1800" b="1" dirty="0">
                <a:effectLst/>
                <a:latin typeface="Times New Roman" panose="02020603050405020304" pitchFamily="18" charset="0"/>
                <a:ea typeface="Calibri" panose="020F0502020204030204" pitchFamily="34" charset="0"/>
              </a:rPr>
              <a:t> igual a la ventana</a:t>
            </a:r>
            <a:endParaRPr lang="es-ES" sz="1800" dirty="0">
              <a:effectLst/>
              <a:latin typeface="Times New Roman" panose="02020603050405020304" pitchFamily="18" charset="0"/>
              <a:ea typeface="Calibri" panose="020F0502020204030204" pitchFamily="34" charset="0"/>
            </a:endParaRP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12</a:t>
            </a:fld>
            <a:endParaRPr lang="es-ES"/>
          </a:p>
        </p:txBody>
      </p:sp>
    </p:spTree>
    <p:extLst>
      <p:ext uri="{BB962C8B-B14F-4D97-AF65-F5344CB8AC3E}">
        <p14:creationId xmlns:p14="http://schemas.microsoft.com/office/powerpoint/2010/main" val="1075728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Una vez generadas las series de datos, se pasó a seleccionar las arquitecturas de red y sus configuraciones</a:t>
            </a:r>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13</a:t>
            </a:fld>
            <a:endParaRPr lang="es-ES"/>
          </a:p>
        </p:txBody>
      </p:sp>
    </p:spTree>
    <p:extLst>
      <p:ext uri="{BB962C8B-B14F-4D97-AF65-F5344CB8AC3E}">
        <p14:creationId xmlns:p14="http://schemas.microsoft.com/office/powerpoint/2010/main" val="1986816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rPr>
              <a:t>En el estudio se siguió esta taxonomía sobre métodos para detectar anomalías como referencia y se seleccionaron los métodos de “Modelos de Ranking” y de “Autoencoders” porque son de los pocos que la taxonomía considera adecuados para trabajar con anomalías contextuales y colectivas.   </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14</a:t>
            </a:fld>
            <a:endParaRPr lang="es-ES"/>
          </a:p>
        </p:txBody>
      </p:sp>
    </p:spTree>
    <p:extLst>
      <p:ext uri="{BB962C8B-B14F-4D97-AF65-F5344CB8AC3E}">
        <p14:creationId xmlns:p14="http://schemas.microsoft.com/office/powerpoint/2010/main" val="1342192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Calibri" panose="020F0502020204030204" pitchFamily="34" charset="0"/>
                <a:cs typeface="Times New Roman" panose="02020603050405020304" pitchFamily="18" charset="0"/>
              </a:rPr>
              <a:t>En el caso del modelo de ranking…</a:t>
            </a:r>
          </a:p>
          <a:p>
            <a:endParaRPr lang="es-ES" sz="1800" dirty="0">
              <a:effectLst/>
              <a:latin typeface="Calibri" panose="020F0502020204030204" pitchFamily="34" charset="0"/>
              <a:cs typeface="Times New Roman" panose="02020603050405020304" pitchFamily="18" charset="0"/>
            </a:endParaRPr>
          </a:p>
          <a:p>
            <a:r>
              <a:rPr lang="es-ES" sz="1800" dirty="0">
                <a:effectLst/>
                <a:latin typeface="Calibri" panose="020F0502020204030204" pitchFamily="34" charset="0"/>
                <a:cs typeface="Times New Roman" panose="02020603050405020304" pitchFamily="18" charset="0"/>
              </a:rPr>
              <a:t>Se eligió la arquitectura del perceptrón multicapa porque se ha demostrado que los MLP son aproximadores universales y que un MLP con 3 capas es suficiente para resolver problemas no lineales.  </a:t>
            </a:r>
          </a:p>
          <a:p>
            <a:endParaRPr lang="es-ES" sz="1800" dirty="0">
              <a:effectLst/>
              <a:latin typeface="Calibri" panose="020F0502020204030204" pitchFamily="34" charset="0"/>
              <a:cs typeface="Times New Roman" panose="02020603050405020304" pitchFamily="18" charset="0"/>
            </a:endParaRPr>
          </a:p>
          <a:p>
            <a:r>
              <a:rPr lang="es-ES" sz="1800" dirty="0">
                <a:effectLst/>
                <a:latin typeface="Calibri" panose="020F0502020204030204" pitchFamily="34" charset="0"/>
                <a:cs typeface="Times New Roman" panose="02020603050405020304" pitchFamily="18" charset="0"/>
              </a:rPr>
              <a:t>Se decidió trabajar con dos arquitecturas de MLP: la primera con 2 capas y la segunda con 3, con el objetivo de comprobar si hay una variación significativa en el rendimiento.</a:t>
            </a:r>
          </a:p>
          <a:p>
            <a:endParaRPr lang="es-ES" sz="1800" dirty="0">
              <a:effectLst/>
              <a:latin typeface="Calibri" panose="020F0502020204030204" pitchFamily="34" charset="0"/>
              <a:cs typeface="Times New Roman" panose="02020603050405020304" pitchFamily="18" charset="0"/>
            </a:endParaRPr>
          </a:p>
          <a:p>
            <a:r>
              <a:rPr lang="es-ES" sz="1800" dirty="0">
                <a:effectLst/>
                <a:latin typeface="Calibri" panose="020F0502020204030204" pitchFamily="34" charset="0"/>
                <a:cs typeface="Times New Roman" panose="02020603050405020304" pitchFamily="18" charset="0"/>
              </a:rPr>
              <a:t>En el caso del MLP de 2 capas, se planteó una búsqueda con los siguientes hiperparámetros…</a:t>
            </a:r>
          </a:p>
          <a:p>
            <a:endParaRPr lang="es-ES" sz="1800" dirty="0">
              <a:effectLst/>
              <a:latin typeface="Calibri" panose="020F0502020204030204" pitchFamily="34" charset="0"/>
              <a:cs typeface="Times New Roman" panose="02020603050405020304" pitchFamily="18" charset="0"/>
            </a:endParaRPr>
          </a:p>
          <a:p>
            <a:r>
              <a:rPr lang="es-ES" dirty="0"/>
              <a:t>En el caso del MLP de 3 capas, se planteó una búsqueda con los mismos hiperparámetros, añadiendo la cantidad de neuronas en la segunda capa oculta (M). </a:t>
            </a:r>
          </a:p>
          <a:p>
            <a:endParaRPr lang="es-ES" dirty="0"/>
          </a:p>
          <a:p>
            <a:r>
              <a:rPr lang="es-ES" dirty="0"/>
              <a:t>Las ventanas en las series periódicas se eligieron tomando como referencia el periodo de la señal simple, que es 40. Mientras que, para las series naturales, se eligieron tomando como referencia el tamaño mínimo y máximo de los segmentos anómalos, que son 20 y 60 respectivamente.</a:t>
            </a:r>
          </a:p>
        </p:txBody>
      </p:sp>
      <p:sp>
        <p:nvSpPr>
          <p:cNvPr id="4" name="Marcador de número de diapositiva 3"/>
          <p:cNvSpPr>
            <a:spLocks noGrp="1"/>
          </p:cNvSpPr>
          <p:nvPr>
            <p:ph type="sldNum" sz="quarter" idx="5"/>
          </p:nvPr>
        </p:nvSpPr>
        <p:spPr/>
        <p:txBody>
          <a:bodyPr/>
          <a:lstStyle/>
          <a:p>
            <a:fld id="{5457DE6A-EBCF-48E1-9886-F2B5BC3EA5E6}" type="slidenum">
              <a:rPr lang="es-ES" smtClean="0"/>
              <a:t>15</a:t>
            </a:fld>
            <a:endParaRPr lang="es-ES"/>
          </a:p>
        </p:txBody>
      </p:sp>
    </p:spTree>
    <p:extLst>
      <p:ext uri="{BB962C8B-B14F-4D97-AF65-F5344CB8AC3E}">
        <p14:creationId xmlns:p14="http://schemas.microsoft.com/office/powerpoint/2010/main" val="79526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caso del autoencoder…</a:t>
            </a:r>
          </a:p>
          <a:p>
            <a:endParaRPr lang="es-ES" dirty="0"/>
          </a:p>
          <a:p>
            <a:r>
              <a:rPr lang="es-ES" dirty="0"/>
              <a:t>Se decidió comparar un autoencoder básico (AE) con uno variacional (VAE). La principal diferencia entre ambos es lo que aprenden: en ambos casos la red aprende una función para convertir la entrada en una representación intermedia, pero:</a:t>
            </a:r>
          </a:p>
          <a:p>
            <a:endParaRPr lang="es-ES" dirty="0"/>
          </a:p>
          <a:p>
            <a:r>
              <a:rPr lang="es-ES" dirty="0"/>
              <a:t>• En el caso del básico: se aprende a convertir dicha representación en la entrada original directamente. </a:t>
            </a:r>
          </a:p>
          <a:p>
            <a:r>
              <a:rPr lang="es-ES" dirty="0"/>
              <a:t>• En el caso del variacional: la red aprende una distribución de probabilidad normal a partir de la representación intermedia; y luego, aprende a generar la entrada de la red a partir de esa distribución.</a:t>
            </a:r>
          </a:p>
          <a:p>
            <a:endParaRPr lang="es-ES" dirty="0"/>
          </a:p>
          <a:p>
            <a:r>
              <a:rPr lang="es-ES" dirty="0"/>
              <a:t>Los hiperparámetros que se plantean para ambos autoencoders son los mismos:…</a:t>
            </a:r>
          </a:p>
          <a:p>
            <a:endParaRPr lang="es-ES" dirty="0"/>
          </a:p>
          <a:p>
            <a:r>
              <a:rPr lang="es-ES" dirty="0"/>
              <a:t>En estas arquitecturas, se eliminaron las ventanas de longitud 5 y 10 porque en esos casos no existiría cuello de botella. El problema de que ocurra esto, es que la entrada puede atravesar la red sin cambiar y no habría representación intermedia, lo cual hace que la red no sea útil.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16</a:t>
            </a:fld>
            <a:endParaRPr lang="es-ES"/>
          </a:p>
        </p:txBody>
      </p:sp>
    </p:spTree>
    <p:extLst>
      <p:ext uri="{BB962C8B-B14F-4D97-AF65-F5344CB8AC3E}">
        <p14:creationId xmlns:p14="http://schemas.microsoft.com/office/powerpoint/2010/main" val="1057530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En cuanto a la Métrica de Evaluación…</a:t>
            </a:r>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17</a:t>
            </a:fld>
            <a:endParaRPr lang="es-ES"/>
          </a:p>
        </p:txBody>
      </p:sp>
    </p:spTree>
    <p:extLst>
      <p:ext uri="{BB962C8B-B14F-4D97-AF65-F5344CB8AC3E}">
        <p14:creationId xmlns:p14="http://schemas.microsoft.com/office/powerpoint/2010/main" val="1109040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Normalmente se usan índices estadísticos basados en la matriz de confusión para evaluar algoritmos de clasificación. </a:t>
            </a:r>
          </a:p>
          <a:p>
            <a:endParaRPr lang="es-ES" dirty="0"/>
          </a:p>
          <a:p>
            <a:r>
              <a:rPr lang="es-ES" dirty="0"/>
              <a:t>En el caso de la detección de anomalías, la práctica más extendida es usar la métrica F1 en combinación con el protocolo de ajuste de puntos (PA) y es la que se estaba usando para este estudio inicialmente.</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18</a:t>
            </a:fld>
            <a:endParaRPr lang="es-ES"/>
          </a:p>
        </p:txBody>
      </p:sp>
    </p:spTree>
    <p:extLst>
      <p:ext uri="{BB962C8B-B14F-4D97-AF65-F5344CB8AC3E}">
        <p14:creationId xmlns:p14="http://schemas.microsoft.com/office/powerpoint/2010/main" val="624049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Sin embargo, en el último año se ha publicado un artículo científico en el que se cuestiona esta práctica debido a los siguientes problemas…</a:t>
            </a:r>
          </a:p>
          <a:p>
            <a:endParaRPr lang="es-ES" dirty="0"/>
          </a:p>
          <a:p>
            <a:r>
              <a:rPr lang="es-ES" dirty="0"/>
              <a:t>a) En primer lugar, usar la métrica F1 con ajuste de puntos puede sobreestimar la capacidad de un modelo</a:t>
            </a:r>
          </a:p>
          <a:p>
            <a:r>
              <a:rPr lang="es-ES" dirty="0"/>
              <a:t>b) Por el contrario, usar la métrica sin ajuste de puntos puede subestimar la capacidad de un modelo.</a:t>
            </a:r>
          </a:p>
          <a:p>
            <a:r>
              <a:rPr lang="es-ES" dirty="0"/>
              <a:t>c) Por último, se critica que se use el valor de F1 directamente, sin realizar una comparación relativa con un valor de referencia. </a:t>
            </a:r>
          </a:p>
          <a:p>
            <a:endParaRPr lang="es-ES" dirty="0"/>
          </a:p>
          <a:p>
            <a:r>
              <a:rPr lang="es-ES" dirty="0"/>
              <a:t>En el artículo se proponen 2 acciones para solucionar esos problemas: </a:t>
            </a:r>
          </a:p>
          <a:p>
            <a:r>
              <a:rPr lang="es-ES" dirty="0"/>
              <a:t>(I) Reemplazar el protocolo PA por uno que ellos han llamado PA%K, donde K es un umbral entre 0 y 100 añadido al protocolo PA </a:t>
            </a:r>
          </a:p>
          <a:p>
            <a:r>
              <a:rPr lang="es-ES" dirty="0"/>
              <a:t>(II) Usar la evaluación de modelos sin entrenar como referencia para evaluar los modelos entrenados, de modo que, si el rendimiento del entrenado no supera dicha referencia, la arquitectura debería ser reexaminada.</a:t>
            </a:r>
          </a:p>
          <a:p>
            <a:endParaRPr lang="es-ES" dirty="0"/>
          </a:p>
          <a:p>
            <a:r>
              <a:rPr lang="es-ES" dirty="0"/>
              <a:t>Como consecuencia de este artículo, se implementa la acción (II) como parte de la evaluación de resultados, pero se descarta la (I) porque añadiría un hiperparámetro a la red y eso subiría el coste de ejecución.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19</a:t>
            </a:fld>
            <a:endParaRPr lang="es-ES"/>
          </a:p>
        </p:txBody>
      </p:sp>
    </p:spTree>
    <p:extLst>
      <p:ext uri="{BB962C8B-B14F-4D97-AF65-F5344CB8AC3E}">
        <p14:creationId xmlns:p14="http://schemas.microsoft.com/office/powerpoint/2010/main" val="322701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 modo que, los objetivos de este trabajo se pueden resumir en…</a:t>
            </a:r>
          </a:p>
        </p:txBody>
      </p:sp>
      <p:sp>
        <p:nvSpPr>
          <p:cNvPr id="4" name="Marcador de número de diapositiva 3"/>
          <p:cNvSpPr>
            <a:spLocks noGrp="1"/>
          </p:cNvSpPr>
          <p:nvPr>
            <p:ph type="sldNum" sz="quarter" idx="5"/>
          </p:nvPr>
        </p:nvSpPr>
        <p:spPr/>
        <p:txBody>
          <a:bodyPr/>
          <a:lstStyle/>
          <a:p>
            <a:fld id="{5457DE6A-EBCF-48E1-9886-F2B5BC3EA5E6}" type="slidenum">
              <a:rPr lang="es-ES" smtClean="0"/>
              <a:t>2</a:t>
            </a:fld>
            <a:endParaRPr lang="es-ES"/>
          </a:p>
        </p:txBody>
      </p:sp>
    </p:spTree>
    <p:extLst>
      <p:ext uri="{BB962C8B-B14F-4D97-AF65-F5344CB8AC3E}">
        <p14:creationId xmlns:p14="http://schemas.microsoft.com/office/powerpoint/2010/main" val="3501429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En su lugar, se sustituye la métrica F1 por el Coeficiente de Correlación de Matthews, ya que es el único índice de clasificación binaria que genera una puntuación alta sólo si se clasifican correctamente la mayoría de las muestras de ambas clases.</a:t>
                </a:r>
              </a:p>
              <a:p>
                <a:br>
                  <a:rPr lang="es-ES" sz="1800" dirty="0">
                    <a:effectLst/>
                    <a:latin typeface="Calibri" panose="020F0502020204030204" pitchFamily="34" charset="0"/>
                    <a:ea typeface="Calibri" panose="020F0502020204030204" pitchFamily="34" charset="0"/>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Times New Roman" panose="02020603050405020304" pitchFamily="18" charset="0"/>
                  </a:rPr>
                  <a:t>Esta métrica toma valores en el rango </a:t>
                </a:r>
                <a14:m>
                  <m:oMath xmlns:m="http://schemas.openxmlformats.org/officeDocument/2006/math">
                    <m:d>
                      <m:dPr>
                        <m:begChr m:val="["/>
                        <m:endChr m:val="]"/>
                        <m:ctrlPr>
                          <a:rPr lang="es-ES" i="1">
                            <a:effectLst/>
                            <a:latin typeface="Cambria Math" panose="02040503050406030204" pitchFamily="18" charset="0"/>
                          </a:rPr>
                        </m:ctrlPr>
                      </m:dPr>
                      <m:e>
                        <m:r>
                          <a:rPr lang="es-ES" sz="1800" i="1">
                            <a:effectLst/>
                            <a:latin typeface="Cambria Math" panose="02040503050406030204" pitchFamily="18" charset="0"/>
                            <a:ea typeface="Calibri" panose="020F0502020204030204" pitchFamily="34" charset="0"/>
                            <a:cs typeface="Times New Roman" panose="02020603050405020304" pitchFamily="18" charset="0"/>
                          </a:rPr>
                          <m:t>−1, +1</m:t>
                        </m:r>
                      </m:e>
                    </m:d>
                  </m:oMath>
                </a14:m>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siendo </a:t>
                </a:r>
                <a14:m>
                  <m:oMath xmlns:m="http://schemas.openxmlformats.org/officeDocument/2006/math">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el clasificador erróneo, 0 el aleatorio y </a:t>
                </a:r>
                <a14:m>
                  <m:oMath xmlns:m="http://schemas.openxmlformats.org/officeDocument/2006/math">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el perfecto.</a:t>
                </a:r>
                <a:endParaRPr lang="es-ES" dirty="0"/>
              </a:p>
            </p:txBody>
          </p:sp>
        </mc:Choice>
        <mc:Fallback xmlns="">
          <p:sp>
            <p:nvSpPr>
              <p:cNvPr id="3" name="Marcador de notas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Esta métrica toma valores en el rango </a:t>
                </a:r>
                <a:r>
                  <a:rPr lang="es-ES" i="0">
                    <a:effectLst/>
                    <a:latin typeface="Cambria Math" panose="02040503050406030204" pitchFamily="18" charset="0"/>
                  </a:rPr>
                  <a:t>[</a:t>
                </a:r>
                <a:r>
                  <a:rPr lang="es-ES" sz="1800" i="0">
                    <a:effectLst/>
                    <a:latin typeface="Cambria Math" panose="02040503050406030204" pitchFamily="18" charset="0"/>
                    <a:ea typeface="Calibri" panose="020F0502020204030204" pitchFamily="34" charset="0"/>
                    <a:cs typeface="Times New Roman" panose="02020603050405020304" pitchFamily="18" charset="0"/>
                  </a:rPr>
                  <a:t>−1, +1]</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siendo </a:t>
                </a:r>
                <a:r>
                  <a:rPr lang="es-ES" sz="1800" i="0">
                    <a:effectLst/>
                    <a:latin typeface="Cambria Math" panose="02040503050406030204" pitchFamily="18" charset="0"/>
                    <a:ea typeface="Times New Roman" panose="02020603050405020304" pitchFamily="18" charset="0"/>
                    <a:cs typeface="Times New Roman" panose="02020603050405020304" pitchFamily="18" charset="0"/>
                  </a:rPr>
                  <a:t>−1</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el clasificador erróneo, 0 el aleatorio y </a:t>
                </a:r>
                <a:r>
                  <a:rPr lang="es-ES" sz="1800" i="0">
                    <a:effectLst/>
                    <a:latin typeface="Cambria Math" panose="02040503050406030204" pitchFamily="18" charset="0"/>
                    <a:ea typeface="Times New Roman" panose="02020603050405020304" pitchFamily="18" charset="0"/>
                    <a:cs typeface="Times New Roman" panose="02020603050405020304" pitchFamily="18" charset="0"/>
                  </a:rPr>
                  <a:t>+1</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el perfecto.</a:t>
                </a:r>
                <a:endParaRPr lang="es-ES" dirty="0"/>
              </a:p>
            </p:txBody>
          </p:sp>
        </mc:Fallback>
      </mc:AlternateContent>
      <p:sp>
        <p:nvSpPr>
          <p:cNvPr id="4" name="Marcador de número de diapositiva 3"/>
          <p:cNvSpPr>
            <a:spLocks noGrp="1"/>
          </p:cNvSpPr>
          <p:nvPr>
            <p:ph type="sldNum" sz="quarter" idx="5"/>
          </p:nvPr>
        </p:nvSpPr>
        <p:spPr/>
        <p:txBody>
          <a:bodyPr/>
          <a:lstStyle/>
          <a:p>
            <a:fld id="{5457DE6A-EBCF-48E1-9886-F2B5BC3EA5E6}" type="slidenum">
              <a:rPr lang="es-ES" smtClean="0"/>
              <a:t>20</a:t>
            </a:fld>
            <a:endParaRPr lang="es-ES"/>
          </a:p>
        </p:txBody>
      </p:sp>
    </p:spTree>
    <p:extLst>
      <p:ext uri="{BB962C8B-B14F-4D97-AF65-F5344CB8AC3E}">
        <p14:creationId xmlns:p14="http://schemas.microsoft.com/office/powerpoint/2010/main" val="718453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En cuanto al entrenamiento…</a:t>
            </a:r>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21</a:t>
            </a:fld>
            <a:endParaRPr lang="es-ES"/>
          </a:p>
        </p:txBody>
      </p:sp>
    </p:spTree>
    <p:extLst>
      <p:ext uri="{BB962C8B-B14F-4D97-AF65-F5344CB8AC3E}">
        <p14:creationId xmlns:p14="http://schemas.microsoft.com/office/powerpoint/2010/main" val="35739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Durante esta fase:</a:t>
            </a:r>
          </a:p>
          <a:p>
            <a:r>
              <a:rPr lang="es-ES" dirty="0"/>
              <a:t>• se planteó una búsqueda exhaustiva para encontrar la configuración de red más apropiada de cada arquitectura </a:t>
            </a:r>
          </a:p>
          <a:p>
            <a:r>
              <a:rPr lang="es-ES" dirty="0"/>
              <a:t>• y se usó la validación cruzada con un K-</a:t>
            </a:r>
            <a:r>
              <a:rPr lang="es-ES" dirty="0" err="1"/>
              <a:t>fold</a:t>
            </a:r>
            <a:r>
              <a:rPr lang="es-ES" dirty="0"/>
              <a:t> de 10</a:t>
            </a:r>
          </a:p>
          <a:p>
            <a:endParaRPr lang="es-ES" dirty="0"/>
          </a:p>
          <a:p>
            <a:r>
              <a:rPr lang="es-ES" dirty="0"/>
              <a:t>Debido a la gran cantidad de modelos a entrenar y a las limitaciones de la versión gratuita de Colab, se decidió implementar una solución que pudiera paralelizarse, para completar el trabajo en el tiempo previsto. De modo que se creó una metodología que se basa en…</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22</a:t>
            </a:fld>
            <a:endParaRPr lang="es-ES"/>
          </a:p>
        </p:txBody>
      </p:sp>
    </p:spTree>
    <p:extLst>
      <p:ext uri="{BB962C8B-B14F-4D97-AF65-F5344CB8AC3E}">
        <p14:creationId xmlns:p14="http://schemas.microsoft.com/office/powerpoint/2010/main" val="1459192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las limitaciones de Colab, el entrenamiento tuvo que realizarse en periodos de ejecución de aproximadamente 7 horas, de modo que: </a:t>
            </a:r>
          </a:p>
          <a:p>
            <a:endParaRPr lang="es-ES" dirty="0"/>
          </a:p>
          <a:p>
            <a:r>
              <a:rPr lang="es-ES" dirty="0"/>
              <a:t>• en la última ejecución completa del perceptrón, se emplearon 83 horas de entrenamiento repartidas entre 10 días, donde se probaron 7.200 configuraciones con las series periódicas y 2.160 con las naturales</a:t>
            </a:r>
          </a:p>
          <a:p>
            <a:endParaRPr lang="es-ES" dirty="0"/>
          </a:p>
          <a:p>
            <a:r>
              <a:rPr lang="es-ES" dirty="0"/>
              <a:t>• en la última ejecución completa del </a:t>
            </a:r>
            <a:r>
              <a:rPr lang="es-ES" dirty="0" err="1"/>
              <a:t>autoendoder</a:t>
            </a:r>
            <a:r>
              <a:rPr lang="es-ES" dirty="0"/>
              <a:t>, se emplearon 23 horas de entrenamiento repartidas entre 3 días, donde se probaron 3.240 configuraciones con las series periódicas y 1.296 con las naturales</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23</a:t>
            </a:fld>
            <a:endParaRPr lang="es-ES"/>
          </a:p>
        </p:txBody>
      </p:sp>
    </p:spTree>
    <p:extLst>
      <p:ext uri="{BB962C8B-B14F-4D97-AF65-F5344CB8AC3E}">
        <p14:creationId xmlns:p14="http://schemas.microsoft.com/office/powerpoint/2010/main" val="2800128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recopilar los resultados del entrenamiento, se usaron 3 tipos de ficheros CSV. </a:t>
            </a:r>
          </a:p>
          <a:p>
            <a:endParaRPr lang="es-ES" dirty="0"/>
          </a:p>
          <a:p>
            <a:r>
              <a:rPr lang="es-ES" dirty="0"/>
              <a:t>En primer lugar, para cada configuración de red se creó un fichero que contiene la matriz de confusión y el coeficiente de Matthews de cada uno de los modelos entrenados en el K-Fold.</a:t>
            </a:r>
          </a:p>
          <a:p>
            <a:endParaRPr lang="es-ES" dirty="0"/>
          </a:p>
          <a:p>
            <a:r>
              <a:rPr lang="es-ES" dirty="0"/>
              <a:t>A partir de estos CSV, se crearon ficheros para resumir las evaluaciones en función de los hiperparámetros y las series de datos. En estos ficheros se anotaron:</a:t>
            </a:r>
          </a:p>
          <a:p>
            <a:r>
              <a:rPr lang="es-ES" dirty="0"/>
              <a:t>• los hiperparámetros de la red,</a:t>
            </a:r>
          </a:p>
          <a:p>
            <a:r>
              <a:rPr lang="es-ES" dirty="0"/>
              <a:t>• la serie de datos con la que se entrenó,</a:t>
            </a:r>
          </a:p>
          <a:p>
            <a:r>
              <a:rPr lang="es-ES" dirty="0"/>
              <a:t>• el valor promedio, el mejor y el peor del coeficiente de Matthews, así como qué modelo obtuvo el mejor resultado</a:t>
            </a:r>
          </a:p>
          <a:p>
            <a:endParaRPr lang="es-ES" dirty="0"/>
          </a:p>
          <a:p>
            <a:r>
              <a:rPr lang="es-ES" dirty="0"/>
              <a:t>Por último, se creó un fichero por cada arquitectura, en el que se resume cómo de buena es, en promedio, para cada grupo de series. En la última IMAGEN se muestra una parte del resumen para el perceptrón de 2 capas: </a:t>
            </a:r>
          </a:p>
          <a:p>
            <a:r>
              <a:rPr lang="es-ES" dirty="0"/>
              <a:t>• en las dos primeras columnas están todas las combinaciones posibles de los parámetros de red (cantidad de neuronas y dropout),</a:t>
            </a:r>
          </a:p>
          <a:p>
            <a:r>
              <a:rPr lang="es-ES" dirty="0"/>
              <a:t>• en la siguiente columna se muestra el coeficiente de Matthews promedio calculado entre todos los modelos que comparten dichos parámetros </a:t>
            </a:r>
          </a:p>
          <a:p>
            <a:r>
              <a:rPr lang="es-ES" dirty="0"/>
              <a:t>• y, a continuación, se muestra el valor promedio y el mejor por cada serie (aunque por simplicidad, aquí solo se muestran las primeras 2 columnas).</a:t>
            </a:r>
          </a:p>
          <a:p>
            <a:endParaRPr lang="es-ES" dirty="0"/>
          </a:p>
          <a:p>
            <a:endParaRPr lang="es-ES" dirty="0"/>
          </a:p>
          <a:p>
            <a:r>
              <a:rPr lang="es-ES" dirty="0"/>
              <a:t>La mejor configuración para el estudio se eligió comparando los valores de la columna “promedio general” de este último fichero.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24</a:t>
            </a:fld>
            <a:endParaRPr lang="es-ES"/>
          </a:p>
        </p:txBody>
      </p:sp>
    </p:spTree>
    <p:extLst>
      <p:ext uri="{BB962C8B-B14F-4D97-AF65-F5344CB8AC3E}">
        <p14:creationId xmlns:p14="http://schemas.microsoft.com/office/powerpoint/2010/main" val="327176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Y ahora pasamos al Análisis de Resultados…</a:t>
            </a:r>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25</a:t>
            </a:fld>
            <a:endParaRPr lang="es-ES"/>
          </a:p>
        </p:txBody>
      </p:sp>
    </p:spTree>
    <p:extLst>
      <p:ext uri="{BB962C8B-B14F-4D97-AF65-F5344CB8AC3E}">
        <p14:creationId xmlns:p14="http://schemas.microsoft.com/office/powerpoint/2010/main" val="111782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al perceptrón…</a:t>
            </a:r>
          </a:p>
          <a:p>
            <a:endParaRPr lang="es-ES" dirty="0"/>
          </a:p>
          <a:p>
            <a:r>
              <a:rPr lang="es-ES" dirty="0"/>
              <a:t>En el caso de las series periódicas, el rendimiento aumenta con la arquitectura de 3 capas. Esto es lo esperado puesto que la red es más compleja y puede aprender mejor. </a:t>
            </a:r>
          </a:p>
          <a:p>
            <a:endParaRPr lang="es-ES" dirty="0"/>
          </a:p>
          <a:p>
            <a:r>
              <a:rPr lang="es-ES" dirty="0"/>
              <a:t>En promedio, el rendimiento empeora en las series que tienen un 2% de anomalías respecto a las que tienen un 1.1%. Aunque, alcanza un rendimiento casi perfecto cuando las señales no tienen ruido. Lo cual seguramente se deba a un overfitting debido a la periodicidad de las series.</a:t>
            </a:r>
          </a:p>
          <a:p>
            <a:endParaRPr lang="es-ES" dirty="0"/>
          </a:p>
          <a:p>
            <a:r>
              <a:rPr lang="es-ES" dirty="0"/>
              <a:t>En lo referente al ruido, se comprueba que cuanto más ruidosa es la señal, peor es el rendimiento del clasificador, esto también es lo esperado, puesto que la forma original de la serie se pierde y las anomalías no se aprecian correctamente. </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26</a:t>
            </a:fld>
            <a:endParaRPr lang="es-ES"/>
          </a:p>
        </p:txBody>
      </p:sp>
    </p:spTree>
    <p:extLst>
      <p:ext uri="{BB962C8B-B14F-4D97-AF65-F5344CB8AC3E}">
        <p14:creationId xmlns:p14="http://schemas.microsoft.com/office/powerpoint/2010/main" val="1851041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lo referente al desplazamiento de ventana: el rendimiento del clasificador disminuye cuanto mayor es el desplazamiento. Esto se debe a que la red tiene más ejemplos para entrenar cuando el desplazamiento es pequeño y puede aprender mejor.</a:t>
            </a:r>
          </a:p>
        </p:txBody>
      </p:sp>
      <p:sp>
        <p:nvSpPr>
          <p:cNvPr id="4" name="Marcador de número de diapositiva 3"/>
          <p:cNvSpPr>
            <a:spLocks noGrp="1"/>
          </p:cNvSpPr>
          <p:nvPr>
            <p:ph type="sldNum" sz="quarter" idx="5"/>
          </p:nvPr>
        </p:nvSpPr>
        <p:spPr/>
        <p:txBody>
          <a:bodyPr/>
          <a:lstStyle/>
          <a:p>
            <a:fld id="{5457DE6A-EBCF-48E1-9886-F2B5BC3EA5E6}" type="slidenum">
              <a:rPr lang="es-ES" smtClean="0"/>
              <a:t>27</a:t>
            </a:fld>
            <a:endParaRPr lang="es-ES"/>
          </a:p>
        </p:txBody>
      </p:sp>
    </p:spTree>
    <p:extLst>
      <p:ext uri="{BB962C8B-B14F-4D97-AF65-F5344CB8AC3E}">
        <p14:creationId xmlns:p14="http://schemas.microsoft.com/office/powerpoint/2010/main" val="519170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lo referente al tamaño de ventana, el rendimiento del clasificador también disminuye conforme crece la ventana. De nuevo, se debe a que la red tiene más ejemplos para entrenar cuando la ventana es pequeña. </a:t>
            </a:r>
          </a:p>
        </p:txBody>
      </p:sp>
      <p:sp>
        <p:nvSpPr>
          <p:cNvPr id="4" name="Marcador de número de diapositiva 3"/>
          <p:cNvSpPr>
            <a:spLocks noGrp="1"/>
          </p:cNvSpPr>
          <p:nvPr>
            <p:ph type="sldNum" sz="quarter" idx="5"/>
          </p:nvPr>
        </p:nvSpPr>
        <p:spPr/>
        <p:txBody>
          <a:bodyPr/>
          <a:lstStyle/>
          <a:p>
            <a:fld id="{5457DE6A-EBCF-48E1-9886-F2B5BC3EA5E6}" type="slidenum">
              <a:rPr lang="es-ES" smtClean="0"/>
              <a:t>28</a:t>
            </a:fld>
            <a:endParaRPr lang="es-ES"/>
          </a:p>
        </p:txBody>
      </p:sp>
    </p:spTree>
    <p:extLst>
      <p:ext uri="{BB962C8B-B14F-4D97-AF65-F5344CB8AC3E}">
        <p14:creationId xmlns:p14="http://schemas.microsoft.com/office/powerpoint/2010/main" val="1309517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caso de las series naturales, el rendimiento del clasificador también aumenta cuando se usa la arquitectura de 3 capas.</a:t>
            </a:r>
          </a:p>
          <a:p>
            <a:endParaRPr lang="es-ES" dirty="0"/>
          </a:p>
          <a:p>
            <a:r>
              <a:rPr lang="es-ES" dirty="0"/>
              <a:t>Aunque, a diferencia de las series periódicas, el rendimiento no sigue una tendencia clara. No se aprecia que exista ninguna regla, excepto que siempre se obtiene el peor rendimiento con el 3% y el mejor con el 7%. </a:t>
            </a:r>
          </a:p>
          <a:p>
            <a:endParaRPr lang="es-ES" dirty="0"/>
          </a:p>
          <a:p>
            <a:r>
              <a:rPr lang="es-ES" dirty="0"/>
              <a:t>Tras analizar cómo están repartidas las anomalías, se concluye que la distribución de las mismas tiene más relevancia en estas series, debido a que tienen más variaciones que las periódicas, lo cual implica que el clasificador no puede aprender la forma de la señal con la misma eficiencia. </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29</a:t>
            </a:fld>
            <a:endParaRPr lang="es-ES"/>
          </a:p>
        </p:txBody>
      </p:sp>
    </p:spTree>
    <p:extLst>
      <p:ext uri="{BB962C8B-B14F-4D97-AF65-F5344CB8AC3E}">
        <p14:creationId xmlns:p14="http://schemas.microsoft.com/office/powerpoint/2010/main" val="1068004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presentación está dividida en 7 secciones, donde hablaré sobre…</a:t>
            </a:r>
          </a:p>
        </p:txBody>
      </p:sp>
      <p:sp>
        <p:nvSpPr>
          <p:cNvPr id="4" name="Marcador de número de diapositiva 3"/>
          <p:cNvSpPr>
            <a:spLocks noGrp="1"/>
          </p:cNvSpPr>
          <p:nvPr>
            <p:ph type="sldNum" sz="quarter" idx="5"/>
          </p:nvPr>
        </p:nvSpPr>
        <p:spPr/>
        <p:txBody>
          <a:bodyPr/>
          <a:lstStyle/>
          <a:p>
            <a:fld id="{5457DE6A-EBCF-48E1-9886-F2B5BC3EA5E6}" type="slidenum">
              <a:rPr lang="es-ES" smtClean="0"/>
              <a:t>3</a:t>
            </a:fld>
            <a:endParaRPr lang="es-ES"/>
          </a:p>
        </p:txBody>
      </p:sp>
    </p:spTree>
    <p:extLst>
      <p:ext uri="{BB962C8B-B14F-4D97-AF65-F5344CB8AC3E}">
        <p14:creationId xmlns:p14="http://schemas.microsoft.com/office/powerpoint/2010/main" val="1513388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lo referente al desplazamiento de ventana, ocurre lo mismo que con las series periódicas: el mejor es el de una muestra, independientemente de la arquitectura de red.</a:t>
            </a:r>
          </a:p>
          <a:p>
            <a:endParaRPr lang="es-ES" dirty="0"/>
          </a:p>
          <a:p>
            <a:r>
              <a:rPr lang="es-ES" dirty="0"/>
              <a:t>En lo referente al tamaño de ventana, los mejores rendimientos se alcanzan en general cuando la ventana tiene valor 10, 20 o 40, excepto en el caso del 7% de contaminación, donde se alcanzan rendimientos superiores en la ventana de 90. </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30</a:t>
            </a:fld>
            <a:endParaRPr lang="es-ES"/>
          </a:p>
        </p:txBody>
      </p:sp>
    </p:spTree>
    <p:extLst>
      <p:ext uri="{BB962C8B-B14F-4D97-AF65-F5344CB8AC3E}">
        <p14:creationId xmlns:p14="http://schemas.microsoft.com/office/powerpoint/2010/main" val="798957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al experimento con autoencoders… </a:t>
            </a:r>
          </a:p>
          <a:p>
            <a:endParaRPr lang="es-ES" dirty="0"/>
          </a:p>
          <a:p>
            <a:r>
              <a:rPr lang="es-ES" dirty="0"/>
              <a:t>En el caso de las series periódicas, el rendimiento disminuye considerablemente con el autoencoder variacional respecto al básico. Esto seguramente se deba a que la arquitectura del variacional quizá sea demasiado simple para aprender la distribución de probabilidad adecuadamente.</a:t>
            </a:r>
          </a:p>
          <a:p>
            <a:endParaRPr lang="es-ES" dirty="0"/>
          </a:p>
          <a:p>
            <a:r>
              <a:rPr lang="es-ES" dirty="0"/>
              <a:t>Se observa también que el rendimiento empeora en las series que tienen un 2% de anomalías respecto a las que tienen un 1.1%.</a:t>
            </a:r>
          </a:p>
          <a:p>
            <a:endParaRPr lang="es-ES" dirty="0"/>
          </a:p>
          <a:p>
            <a:r>
              <a:rPr lang="es-ES" dirty="0"/>
              <a:t>En cuanto al ruido, afecta muy poco al clasificador, lo cual se debe a la propia naturaleza de los autoencoders.</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31</a:t>
            </a:fld>
            <a:endParaRPr lang="es-ES"/>
          </a:p>
        </p:txBody>
      </p:sp>
    </p:spTree>
    <p:extLst>
      <p:ext uri="{BB962C8B-B14F-4D97-AF65-F5344CB8AC3E}">
        <p14:creationId xmlns:p14="http://schemas.microsoft.com/office/powerpoint/2010/main" val="2593848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lo referente al desplazamiento de ventana: en el caso del AE básico, se observa que prácticamente no afecta al rendimiento, esto se debe a que el AE no se ve afectado por el ruido, de modo que proporciona resultados más estables independientemente del desplazamiento. En el caso del variacional, no se muestra una tendencia clara, lo que refuerza la teoría de la simpleza de la arquitectura.</a:t>
            </a:r>
          </a:p>
          <a:p>
            <a:endParaRPr lang="es-ES" dirty="0"/>
          </a:p>
          <a:p>
            <a:r>
              <a:rPr lang="es-ES" dirty="0"/>
              <a:t>En lo referente al tamaño de ventana, </a:t>
            </a:r>
            <a:r>
              <a:rPr lang="es-ES" sz="1800" dirty="0">
                <a:effectLst/>
                <a:latin typeface="Calibri" panose="020F0502020204030204" pitchFamily="34" charset="0"/>
                <a:ea typeface="Calibri" panose="020F0502020204030204" pitchFamily="34" charset="0"/>
                <a:cs typeface="Times New Roman" panose="02020603050405020304" pitchFamily="18" charset="0"/>
              </a:rPr>
              <a:t>como en el caso del perceptrón</a:t>
            </a:r>
            <a:r>
              <a:rPr lang="es-ES" dirty="0"/>
              <a:t>, el rendimiento disminuye conforme crece la ventana para el AE básico. En cuanto al variacional, no se observa tendencia.</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32</a:t>
            </a:fld>
            <a:endParaRPr lang="es-ES"/>
          </a:p>
        </p:txBody>
      </p:sp>
    </p:spTree>
    <p:extLst>
      <p:ext uri="{BB962C8B-B14F-4D97-AF65-F5344CB8AC3E}">
        <p14:creationId xmlns:p14="http://schemas.microsoft.com/office/powerpoint/2010/main" val="2518698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caso de las series naturales, el rendimiento del AE básico, de nuevo, supera al variacional. Y, al igual que ocurre con el perceptrón, el rendimiento no muestra una tendencia clara.</a:t>
            </a:r>
          </a:p>
        </p:txBody>
      </p:sp>
      <p:sp>
        <p:nvSpPr>
          <p:cNvPr id="4" name="Marcador de número de diapositiva 3"/>
          <p:cNvSpPr>
            <a:spLocks noGrp="1"/>
          </p:cNvSpPr>
          <p:nvPr>
            <p:ph type="sldNum" sz="quarter" idx="5"/>
          </p:nvPr>
        </p:nvSpPr>
        <p:spPr/>
        <p:txBody>
          <a:bodyPr/>
          <a:lstStyle/>
          <a:p>
            <a:fld id="{5457DE6A-EBCF-48E1-9886-F2B5BC3EA5E6}" type="slidenum">
              <a:rPr lang="es-ES" smtClean="0"/>
              <a:t>33</a:t>
            </a:fld>
            <a:endParaRPr lang="es-ES"/>
          </a:p>
        </p:txBody>
      </p:sp>
    </p:spTree>
    <p:extLst>
      <p:ext uri="{BB962C8B-B14F-4D97-AF65-F5344CB8AC3E}">
        <p14:creationId xmlns:p14="http://schemas.microsoft.com/office/powerpoint/2010/main" val="2005485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Para terminar…</a:t>
            </a:r>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34</a:t>
            </a:fld>
            <a:endParaRPr lang="es-ES"/>
          </a:p>
        </p:txBody>
      </p:sp>
    </p:spTree>
    <p:extLst>
      <p:ext uri="{BB962C8B-B14F-4D97-AF65-F5344CB8AC3E}">
        <p14:creationId xmlns:p14="http://schemas.microsoft.com/office/powerpoint/2010/main" val="2214541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las series naturales, se concluye que la falta de una tendencia clara en los resultados se puede deber a: la forma en que se distribuyen los segmentos anómalos y que se hizo una asunción insuficiente al suponer que estas series tienen una estructura bien diferenciable después de interpolarlas.</a:t>
            </a:r>
          </a:p>
          <a:p>
            <a:endParaRPr lang="es-ES" dirty="0"/>
          </a:p>
          <a:p>
            <a:r>
              <a:rPr lang="es-ES" dirty="0"/>
              <a:t>En cuanto a las series periódicas, se concluye que la arquitectura del perceptrón se ve muy afectada por el ruido, cosa que no ocurre con el autoencoder, debido al comportamiento de este como compresor. Seguramente un autoencoder con una arquitectura más compleja podría superar el rendimiento máximo del perceptrón.</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35</a:t>
            </a:fld>
            <a:endParaRPr lang="es-ES"/>
          </a:p>
        </p:txBody>
      </p:sp>
    </p:spTree>
    <p:extLst>
      <p:ext uri="{BB962C8B-B14F-4D97-AF65-F5344CB8AC3E}">
        <p14:creationId xmlns:p14="http://schemas.microsoft.com/office/powerpoint/2010/main" val="22761341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al aprendizaje personal, concluyo que este trabajo:</a:t>
            </a:r>
          </a:p>
          <a:p>
            <a:endParaRPr lang="es-ES" dirty="0"/>
          </a:p>
          <a:p>
            <a:r>
              <a:rPr lang="es-ES" dirty="0"/>
              <a:t>Ha supuesto un refuerzo de los conocimientos teóricos y prácticos sobre redes neuronales y un aprendizaje de lo que conlleva trabajar en un proyecto que haga uso de inteligencia artificial.</a:t>
            </a:r>
          </a:p>
          <a:p>
            <a:endParaRPr lang="es-ES" dirty="0"/>
          </a:p>
          <a:p>
            <a:r>
              <a:rPr lang="es-ES" dirty="0"/>
              <a:t>Me ha permitido aprender cómo es el trabajo experimental de un proyecto de investigación.</a:t>
            </a:r>
          </a:p>
          <a:p>
            <a:endParaRPr lang="es-ES" dirty="0"/>
          </a:p>
          <a:p>
            <a:r>
              <a:rPr lang="es-ES" dirty="0"/>
              <a:t>He elaborado mi propia metodología para trabajar con Google Colab, minimizando la pérdida de datos y tiempo por desconexiones del servicio.</a:t>
            </a:r>
          </a:p>
          <a:p>
            <a:endParaRPr lang="es-ES" dirty="0"/>
          </a:p>
          <a:p>
            <a:r>
              <a:rPr lang="es-ES" dirty="0"/>
              <a:t>También me llevo conocimiento sobre como trabajar con grandes cantidades de datos, ya que en total se han probado 13.896 configuraciones de red.</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36</a:t>
            </a:fld>
            <a:endParaRPr lang="es-ES"/>
          </a:p>
        </p:txBody>
      </p:sp>
    </p:spTree>
    <p:extLst>
      <p:ext uri="{BB962C8B-B14F-4D97-AF65-F5344CB8AC3E}">
        <p14:creationId xmlns:p14="http://schemas.microsoft.com/office/powerpoint/2010/main" val="1356885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mejora futura, se debería reemplazar las series para tratar con anomalías colectivas, ya que la de los grillos y la ballena no parecen ser muy diferenciables entre sí. </a:t>
            </a:r>
          </a:p>
          <a:p>
            <a:endParaRPr lang="es-ES" dirty="0"/>
          </a:p>
          <a:p>
            <a:r>
              <a:rPr lang="es-ES" dirty="0"/>
              <a:t>Como ampliaciones, se podrían añadir los siguientes experimentos que no se han podido realizar porque se excedería la carga de trabajo prevista para los TFG:</a:t>
            </a:r>
          </a:p>
          <a:p>
            <a:endParaRPr lang="es-ES" dirty="0"/>
          </a:p>
          <a:p>
            <a:r>
              <a:rPr lang="es-ES" dirty="0"/>
              <a:t>Probar si una búsqueda heurística puede encontrar los mismos resultados que la búsqueda exhaustiva en menos tiempo. </a:t>
            </a:r>
          </a:p>
          <a:p>
            <a:endParaRPr lang="es-ES" dirty="0"/>
          </a:p>
          <a:p>
            <a:r>
              <a:rPr lang="es-ES" dirty="0"/>
              <a:t>Probar si una arquitectura más compleja de autoencoder variacional puede mejorar los resultados obtenidos en este estudio. </a:t>
            </a:r>
          </a:p>
          <a:p>
            <a:endParaRPr lang="es-ES" dirty="0"/>
          </a:p>
          <a:p>
            <a:r>
              <a:rPr lang="es-ES" dirty="0"/>
              <a:t>Sería interesante añadir otro experimento entrenando los autoencoders con todos los datos, en lugar de entrenar sólo con los normales y comparar resultados. </a:t>
            </a:r>
          </a:p>
          <a:p>
            <a:endParaRPr lang="es-ES" dirty="0"/>
          </a:p>
          <a:p>
            <a:r>
              <a:rPr lang="es-ES" dirty="0"/>
              <a:t>También podría ser interesante combinar varios modelos, para ver cómo afecta al rendimiento. </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37</a:t>
            </a:fld>
            <a:endParaRPr lang="es-ES"/>
          </a:p>
        </p:txBody>
      </p:sp>
    </p:spTree>
    <p:extLst>
      <p:ext uri="{BB962C8B-B14F-4D97-AF65-F5344CB8AC3E}">
        <p14:creationId xmlns:p14="http://schemas.microsoft.com/office/powerpoint/2010/main" val="542880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Y con esto finaliza la presentación, le devuelvo la palabra al señor presidente y me pongo a su disposición.</a:t>
            </a:r>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38</a:t>
            </a:fld>
            <a:endParaRPr lang="es-ES"/>
          </a:p>
        </p:txBody>
      </p:sp>
    </p:spTree>
    <p:extLst>
      <p:ext uri="{BB962C8B-B14F-4D97-AF65-F5344CB8AC3E}">
        <p14:creationId xmlns:p14="http://schemas.microsoft.com/office/powerpoint/2010/main" val="803633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Entonces… ¿Qué son las Anomalías?</a:t>
            </a:r>
          </a:p>
        </p:txBody>
      </p:sp>
      <p:sp>
        <p:nvSpPr>
          <p:cNvPr id="4" name="Marcador de número de diapositiva 3"/>
          <p:cNvSpPr>
            <a:spLocks noGrp="1"/>
          </p:cNvSpPr>
          <p:nvPr>
            <p:ph type="sldNum" sz="quarter" idx="5"/>
          </p:nvPr>
        </p:nvSpPr>
        <p:spPr/>
        <p:txBody>
          <a:bodyPr/>
          <a:lstStyle/>
          <a:p>
            <a:fld id="{5457DE6A-EBCF-48E1-9886-F2B5BC3EA5E6}" type="slidenum">
              <a:rPr lang="es-ES" smtClean="0"/>
              <a:t>4</a:t>
            </a:fld>
            <a:endParaRPr lang="es-ES"/>
          </a:p>
        </p:txBody>
      </p:sp>
    </p:spTree>
    <p:extLst>
      <p:ext uri="{BB962C8B-B14F-4D97-AF65-F5344CB8AC3E}">
        <p14:creationId xmlns:p14="http://schemas.microsoft.com/office/powerpoint/2010/main" val="2351334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Calibri" panose="020F0502020204030204" pitchFamily="34" charset="0"/>
                <a:ea typeface="Calibri" panose="020F0502020204030204" pitchFamily="34" charset="0"/>
                <a:cs typeface="Times New Roman" panose="02020603050405020304" pitchFamily="18" charset="0"/>
              </a:rPr>
              <a:t>Pues, las anomalías son elementos en conjuntos de datos que no se ajustan al comportamiento esperado respecto a la mayoría de observaciones.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Calibri" panose="020F0502020204030204" pitchFamily="34" charset="0"/>
                <a:ea typeface="Calibri" panose="020F0502020204030204" pitchFamily="34" charset="0"/>
                <a:cs typeface="Times New Roman" panose="02020603050405020304" pitchFamily="18" charset="0"/>
              </a:rPr>
              <a:t>Las anomalías pueden aparecer por múltiples razones, como actividad maliciosa o malfuncionamiento de los sistemas de recolección de datos, pero siempre son relevantes para el análisis. Y esto es lo que las diferencia del ruido.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rPr>
              <a:t>El ruido es un fenómeno en los datos que carece de interés, y lo deseable es eliminarlo. </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5</a:t>
            </a:fld>
            <a:endParaRPr lang="es-ES"/>
          </a:p>
        </p:txBody>
      </p:sp>
    </p:spTree>
    <p:extLst>
      <p:ext uri="{BB962C8B-B14F-4D97-AF65-F5344CB8AC3E}">
        <p14:creationId xmlns:p14="http://schemas.microsoft.com/office/powerpoint/2010/main" val="339050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rPr>
              <a:t>Las anomalías se clasifican en tres tipos: puntuales, colectivas y contextuales.</a:t>
            </a:r>
          </a:p>
          <a:p>
            <a:endParaRPr lang="es-ES"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b="1" dirty="0">
                <a:effectLst/>
                <a:latin typeface="Calibri" panose="020F0502020204030204" pitchFamily="34" charset="0"/>
                <a:ea typeface="Calibri" panose="020F0502020204030204" pitchFamily="34" charset="0"/>
                <a:cs typeface="Times New Roman" panose="02020603050405020304" pitchFamily="18" charset="0"/>
              </a:rPr>
              <a:t>Las anomalías Puntuales</a:t>
            </a:r>
            <a:r>
              <a:rPr lang="es-ES" sz="1800" dirty="0">
                <a:effectLst/>
                <a:latin typeface="Calibri" panose="020F0502020204030204" pitchFamily="34" charset="0"/>
                <a:ea typeface="Calibri" panose="020F0502020204030204" pitchFamily="34" charset="0"/>
                <a:cs typeface="Times New Roman" panose="02020603050405020304" pitchFamily="18" charset="0"/>
              </a:rPr>
              <a:t>.  Son aquellas en las que una instancia de datos individual puede ser considerada anómala respecto al resto de datos.</a:t>
            </a:r>
          </a:p>
          <a:p>
            <a:endParaRPr lang="es-ES" sz="1800" dirty="0">
              <a:effectLst/>
              <a:latin typeface="Calibri" panose="020F0502020204030204" pitchFamily="34" charset="0"/>
              <a:cs typeface="Times New Roman" panose="02020603050405020304" pitchFamily="18" charset="0"/>
            </a:endParaRPr>
          </a:p>
          <a:p>
            <a:r>
              <a:rPr lang="es-ES" sz="1800" b="1" dirty="0">
                <a:effectLst/>
                <a:latin typeface="Calibri" panose="020F0502020204030204" pitchFamily="34" charset="0"/>
                <a:ea typeface="Calibri" panose="020F0502020204030204" pitchFamily="34" charset="0"/>
                <a:cs typeface="Times New Roman" panose="02020603050405020304" pitchFamily="18" charset="0"/>
              </a:rPr>
              <a:t>Las anomalías Colectivas o Grupales</a:t>
            </a:r>
            <a:r>
              <a:rPr lang="es-ES" sz="1800" dirty="0">
                <a:effectLst/>
                <a:latin typeface="Calibri" panose="020F0502020204030204" pitchFamily="34" charset="0"/>
                <a:ea typeface="Calibri" panose="020F0502020204030204" pitchFamily="34" charset="0"/>
                <a:cs typeface="Times New Roman" panose="02020603050405020304" pitchFamily="18" charset="0"/>
              </a:rPr>
              <a:t>: Son aquellas en las que una colección de datos relacionados es anómala con respecto al resto. Las instancias de datos individuales dentro de la colección pueden no ser anomalías por sí solas, pero su aparición como grupo es anómala. </a:t>
            </a:r>
          </a:p>
          <a:p>
            <a:endParaRPr lang="es-ES" sz="1800" dirty="0">
              <a:effectLst/>
              <a:latin typeface="Calibri" panose="020F0502020204030204" pitchFamily="34" charset="0"/>
              <a:cs typeface="Times New Roman" panose="02020603050405020304" pitchFamily="18" charset="0"/>
            </a:endParaRPr>
          </a:p>
          <a:p>
            <a:r>
              <a:rPr lang="es-ES" sz="1800" b="1" dirty="0">
                <a:effectLst/>
                <a:latin typeface="Calibri" panose="020F0502020204030204" pitchFamily="34" charset="0"/>
                <a:ea typeface="Calibri" panose="020F0502020204030204" pitchFamily="34" charset="0"/>
                <a:cs typeface="Times New Roman" panose="02020603050405020304" pitchFamily="18" charset="0"/>
              </a:rPr>
              <a:t>Las anomalías Contextuales o Condicionales</a:t>
            </a:r>
            <a:r>
              <a:rPr lang="es-ES" sz="1800" dirty="0">
                <a:effectLst/>
                <a:latin typeface="Calibri" panose="020F0502020204030204" pitchFamily="34" charset="0"/>
                <a:ea typeface="Calibri" panose="020F0502020204030204" pitchFamily="34" charset="0"/>
                <a:cs typeface="Times New Roman" panose="02020603050405020304" pitchFamily="18" charset="0"/>
              </a:rPr>
              <a:t>: Son aquellas en las que una instancia de datos es anómala en un contexto concreto, pero no de otro modo. </a:t>
            </a:r>
          </a:p>
          <a:p>
            <a:endParaRPr lang="es-E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rPr>
              <a:t>En algunas ocasiones, las anomalías pasan a considerarse datos normales. Estos casos especiales se conocen como patrones emergentes, o novedades.</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6</a:t>
            </a:fld>
            <a:endParaRPr lang="es-ES"/>
          </a:p>
        </p:txBody>
      </p:sp>
    </p:spTree>
    <p:extLst>
      <p:ext uri="{BB962C8B-B14F-4D97-AF65-F5344CB8AC3E}">
        <p14:creationId xmlns:p14="http://schemas.microsoft.com/office/powerpoint/2010/main" val="367082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rPr>
              <a:t>En este estudio se eligió trabajar con dos tipos de anomalías: contextuales y colectivas.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rPr>
              <a:t>También se eligió trabajar con series de datos unidimensionales generadas artificialmente. De modo que se tiene un control absoluto sobre la cantidad de anomalías existentes, su distribución y se pueden manipular las series para crear variaciones. Las series usadas se pueden agrupar en dos categorías: series periódicas y series naturales. </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7</a:t>
            </a:fld>
            <a:endParaRPr lang="es-ES"/>
          </a:p>
        </p:txBody>
      </p:sp>
    </p:spTree>
    <p:extLst>
      <p:ext uri="{BB962C8B-B14F-4D97-AF65-F5344CB8AC3E}">
        <p14:creationId xmlns:p14="http://schemas.microsoft.com/office/powerpoint/2010/main" val="1437315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Bef>
                <a:spcPts val="200"/>
              </a:spcBef>
            </a:pPr>
            <a:r>
              <a:rPr lang="es-E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En el caso de las series periódicas…</a:t>
            </a:r>
          </a:p>
          <a:p>
            <a:pPr indent="320675" algn="just">
              <a:lnSpc>
                <a:spcPct val="110000"/>
              </a:lnSpc>
              <a:spcAft>
                <a:spcPts val="1200"/>
              </a:spcAft>
            </a:pPr>
            <a:r>
              <a:rPr lang="es-ES" sz="1800" dirty="0">
                <a:effectLst/>
                <a:latin typeface="Times New Roman" panose="02020603050405020304" pitchFamily="18" charset="0"/>
                <a:ea typeface="Calibri" panose="020F0502020204030204" pitchFamily="34" charset="0"/>
              </a:rPr>
              <a:t> </a:t>
            </a:r>
          </a:p>
          <a:p>
            <a:r>
              <a:rPr lang="es-ES" sz="1800" dirty="0">
                <a:effectLst/>
                <a:latin typeface="Calibri" panose="020F0502020204030204" pitchFamily="34" charset="0"/>
                <a:ea typeface="Calibri" panose="020F0502020204030204" pitchFamily="34" charset="0"/>
                <a:cs typeface="Times New Roman" panose="02020603050405020304" pitchFamily="18" charset="0"/>
              </a:rPr>
              <a:t>Se crearon 2 series:</a:t>
            </a:r>
          </a:p>
          <a:p>
            <a:r>
              <a:rPr lang="es-ES" dirty="0"/>
              <a:t>• la primera, usando la función senoide y tiene un periodo de repetición de 40 segundos;</a:t>
            </a:r>
          </a:p>
          <a:p>
            <a:r>
              <a:rPr lang="es-ES" dirty="0"/>
              <a:t>• la segunda, combinando cuatro funciones senoides diferentes y tiene un periodo de repetición de 400 segundos</a:t>
            </a:r>
          </a:p>
          <a:p>
            <a:r>
              <a:rPr lang="es-ES" dirty="0"/>
              <a:t>• ambas series tienen 12.000 muestras </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8</a:t>
            </a:fld>
            <a:endParaRPr lang="es-ES"/>
          </a:p>
        </p:txBody>
      </p:sp>
    </p:spTree>
    <p:extLst>
      <p:ext uri="{BB962C8B-B14F-4D97-AF65-F5344CB8AC3E}">
        <p14:creationId xmlns:p14="http://schemas.microsoft.com/office/powerpoint/2010/main" val="4128866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partir de las series originales, se crearon series con un 1.1% y un 2% de anomalías. Para crear dichas anomalías, se seleccionaron posiciones aleatorias de la señal y se alteraron usando esta ecuación, donde se usan las funciones </a:t>
            </a:r>
            <a:r>
              <a:rPr lang="es-ES" dirty="0" err="1"/>
              <a:t>ranf</a:t>
            </a:r>
            <a:r>
              <a:rPr lang="es-ES" dirty="0"/>
              <a:t> y </a:t>
            </a:r>
            <a:r>
              <a:rPr lang="es-ES" dirty="0" err="1"/>
              <a:t>randint</a:t>
            </a:r>
            <a:r>
              <a:rPr lang="es-ES" dirty="0"/>
              <a:t> para que las anomalías sean diferentes entre sí.</a:t>
            </a:r>
          </a:p>
          <a:p>
            <a:endParaRPr lang="es-ES" dirty="0"/>
          </a:p>
          <a:p>
            <a:r>
              <a:rPr lang="es-ES" dirty="0"/>
              <a:t>Por último, a cada serie se le añadió ruido blanco mediante esta otra ecuación para comprobar cómo afecta a las redes neuronales. Se usaron 4 factores de ruido para cada serie, lo cual hace un total de 20 series periódicas disponibles para el estudio. </a:t>
            </a:r>
          </a:p>
          <a:p>
            <a:endParaRPr lang="es-ES" dirty="0"/>
          </a:p>
        </p:txBody>
      </p:sp>
      <p:sp>
        <p:nvSpPr>
          <p:cNvPr id="4" name="Marcador de número de diapositiva 3"/>
          <p:cNvSpPr>
            <a:spLocks noGrp="1"/>
          </p:cNvSpPr>
          <p:nvPr>
            <p:ph type="sldNum" sz="quarter" idx="5"/>
          </p:nvPr>
        </p:nvSpPr>
        <p:spPr/>
        <p:txBody>
          <a:bodyPr/>
          <a:lstStyle/>
          <a:p>
            <a:fld id="{5457DE6A-EBCF-48E1-9886-F2B5BC3EA5E6}" type="slidenum">
              <a:rPr lang="es-ES" smtClean="0"/>
              <a:t>9</a:t>
            </a:fld>
            <a:endParaRPr lang="es-ES"/>
          </a:p>
        </p:txBody>
      </p:sp>
    </p:spTree>
    <p:extLst>
      <p:ext uri="{BB962C8B-B14F-4D97-AF65-F5344CB8AC3E}">
        <p14:creationId xmlns:p14="http://schemas.microsoft.com/office/powerpoint/2010/main" val="183973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2B40BB9-B8E9-42C5-840B-25A3E0C57388}" type="datetimeFigureOut">
              <a:rPr lang="es-ES" smtClean="0"/>
              <a:t>26/06/2022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2136564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2B40BB9-B8E9-42C5-840B-25A3E0C57388}" type="datetimeFigureOut">
              <a:rPr lang="es-ES" smtClean="0"/>
              <a:t>26/06/2022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1253846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2B40BB9-B8E9-42C5-840B-25A3E0C57388}" type="datetimeFigureOut">
              <a:rPr lang="es-ES" smtClean="0"/>
              <a:t>26/06/2022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23D5923-C84D-487C-B474-9E0913D0E4FF}" type="slidenum">
              <a:rPr lang="es-ES" smtClean="0"/>
              <a:t>‹Nº›</a:t>
            </a:fld>
            <a:endParaRPr lang="es-E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872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2B40BB9-B8E9-42C5-840B-25A3E0C57388}" type="datetimeFigureOut">
              <a:rPr lang="es-ES" smtClean="0"/>
              <a:t>26/06/2022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841021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2B40BB9-B8E9-42C5-840B-25A3E0C57388}" type="datetimeFigureOut">
              <a:rPr lang="es-ES" smtClean="0"/>
              <a:t>26/06/2022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23D5923-C84D-487C-B474-9E0913D0E4FF}"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43933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2B40BB9-B8E9-42C5-840B-25A3E0C57388}" type="datetimeFigureOut">
              <a:rPr lang="es-ES" smtClean="0"/>
              <a:t>26/06/2022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3333206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2B40BB9-B8E9-42C5-840B-25A3E0C57388}" type="datetimeFigureOut">
              <a:rPr lang="es-ES" smtClean="0"/>
              <a:t>26/06/2022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1864124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2B40BB9-B8E9-42C5-840B-25A3E0C57388}" type="datetimeFigureOut">
              <a:rPr lang="es-ES" smtClean="0"/>
              <a:t>26/06/2022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66084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2B40BB9-B8E9-42C5-840B-25A3E0C57388}" type="datetimeFigureOut">
              <a:rPr lang="es-ES" smtClean="0"/>
              <a:t>26/06/2022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390401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2B40BB9-B8E9-42C5-840B-25A3E0C57388}" type="datetimeFigureOut">
              <a:rPr lang="es-ES" smtClean="0"/>
              <a:t>26/06/2022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3389343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2B40BB9-B8E9-42C5-840B-25A3E0C57388}" type="datetimeFigureOut">
              <a:rPr lang="es-ES" smtClean="0"/>
              <a:t>26/06/2022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2182908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2B40BB9-B8E9-42C5-840B-25A3E0C57388}" type="datetimeFigureOut">
              <a:rPr lang="es-ES" smtClean="0"/>
              <a:t>26/06/2022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2454928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2B40BB9-B8E9-42C5-840B-25A3E0C57388}" type="datetimeFigureOut">
              <a:rPr lang="es-ES" smtClean="0"/>
              <a:t>26/06/2022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407505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B40BB9-B8E9-42C5-840B-25A3E0C57388}" type="datetimeFigureOut">
              <a:rPr lang="es-ES" smtClean="0"/>
              <a:t>26/06/2022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280334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2B40BB9-B8E9-42C5-840B-25A3E0C57388}" type="datetimeFigureOut">
              <a:rPr lang="es-ES" smtClean="0"/>
              <a:t>26/06/2022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1861685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2B40BB9-B8E9-42C5-840B-25A3E0C57388}" type="datetimeFigureOut">
              <a:rPr lang="es-ES" smtClean="0"/>
              <a:t>26/06/2022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23D5923-C84D-487C-B474-9E0913D0E4FF}" type="slidenum">
              <a:rPr lang="es-ES" smtClean="0"/>
              <a:t>‹Nº›</a:t>
            </a:fld>
            <a:endParaRPr lang="es-ES"/>
          </a:p>
        </p:txBody>
      </p:sp>
    </p:spTree>
    <p:extLst>
      <p:ext uri="{BB962C8B-B14F-4D97-AF65-F5344CB8AC3E}">
        <p14:creationId xmlns:p14="http://schemas.microsoft.com/office/powerpoint/2010/main" val="3420314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B40BB9-B8E9-42C5-840B-25A3E0C57388}" type="datetimeFigureOut">
              <a:rPr lang="es-ES" smtClean="0"/>
              <a:t>26/06/2022</a:t>
            </a:fld>
            <a:endParaRPr lang="es-E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23D5923-C84D-487C-B474-9E0913D0E4FF}" type="slidenum">
              <a:rPr lang="es-ES" smtClean="0"/>
              <a:t>‹Nº›</a:t>
            </a:fld>
            <a:endParaRPr lang="es-ES"/>
          </a:p>
        </p:txBody>
      </p:sp>
    </p:spTree>
    <p:extLst>
      <p:ext uri="{BB962C8B-B14F-4D97-AF65-F5344CB8AC3E}">
        <p14:creationId xmlns:p14="http://schemas.microsoft.com/office/powerpoint/2010/main" val="23586969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6.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9.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6.svg"/><Relationship Id="rId2" Type="http://schemas.openxmlformats.org/officeDocument/2006/relationships/slideLayout" Target="../slideLayouts/slideLayout10.xml"/><Relationship Id="rId1" Type="http://schemas.openxmlformats.org/officeDocument/2006/relationships/tags" Target="../tags/tag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30.svg"/><Relationship Id="rId2" Type="http://schemas.openxmlformats.org/officeDocument/2006/relationships/slideLayout" Target="../slideLayouts/slideLayout10.xml"/><Relationship Id="rId1" Type="http://schemas.openxmlformats.org/officeDocument/2006/relationships/tags" Target="../tags/tag1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1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1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14.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15.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16.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18.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19.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20.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21.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22.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23.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63.png"/><Relationship Id="rId2" Type="http://schemas.openxmlformats.org/officeDocument/2006/relationships/slideLayout" Target="../slideLayouts/slideLayout10.xml"/><Relationship Id="rId1" Type="http://schemas.openxmlformats.org/officeDocument/2006/relationships/tags" Target="../tags/tag2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ags" Target="../tags/tag2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ags" Target="../tags/tag26.xml"/><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27.xml"/><Relationship Id="rId4" Type="http://schemas.openxmlformats.org/officeDocument/2006/relationships/image" Target="../media/image68.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28.xml"/><Relationship Id="rId4" Type="http://schemas.openxmlformats.org/officeDocument/2006/relationships/image" Target="../media/image69.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0.xml"/><Relationship Id="rId1" Type="http://schemas.openxmlformats.org/officeDocument/2006/relationships/tags" Target="../tags/tag29.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10.xml"/><Relationship Id="rId1" Type="http://schemas.openxmlformats.org/officeDocument/2006/relationships/tags" Target="../tags/tag30.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0.xml"/><Relationship Id="rId1" Type="http://schemas.openxmlformats.org/officeDocument/2006/relationships/tags" Target="../tags/tag31.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0.xml"/><Relationship Id="rId1" Type="http://schemas.openxmlformats.org/officeDocument/2006/relationships/tags" Target="../tags/tag32.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tags" Target="../tags/tag33.xml"/><Relationship Id="rId4" Type="http://schemas.openxmlformats.org/officeDocument/2006/relationships/image" Target="../media/image700.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0.xml"/><Relationship Id="rId1" Type="http://schemas.openxmlformats.org/officeDocument/2006/relationships/tags" Target="../tags/tag34.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0.xml"/><Relationship Id="rId1" Type="http://schemas.openxmlformats.org/officeDocument/2006/relationships/tags" Target="../tags/tag35.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0.xml"/><Relationship Id="rId1" Type="http://schemas.openxmlformats.org/officeDocument/2006/relationships/tags" Target="../tags/tag3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png"/><Relationship Id="rId2" Type="http://schemas.openxmlformats.org/officeDocument/2006/relationships/slideLayout" Target="../slideLayouts/slideLayout10.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4.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5.png"/><Relationship Id="rId2" Type="http://schemas.openxmlformats.org/officeDocument/2006/relationships/slideLayout" Target="../slideLayouts/slideLayout10.xml"/><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1921A7-FCC5-54A9-6FB5-98373C7DE02E}"/>
              </a:ext>
            </a:extLst>
          </p:cNvPr>
          <p:cNvSpPr>
            <a:spLocks noGrp="1"/>
          </p:cNvSpPr>
          <p:nvPr>
            <p:ph type="ctrTitle"/>
          </p:nvPr>
        </p:nvSpPr>
        <p:spPr>
          <a:xfrm>
            <a:off x="1074198" y="1775533"/>
            <a:ext cx="8620217" cy="2071116"/>
          </a:xfrm>
        </p:spPr>
        <p:txBody>
          <a:bodyPr/>
          <a:lstStyle/>
          <a:p>
            <a:r>
              <a:rPr lang="es-ES" sz="4800" dirty="0"/>
              <a:t>Estudio sobre la Detección de Anomalías en Series de Datos</a:t>
            </a:r>
          </a:p>
        </p:txBody>
      </p:sp>
      <p:sp>
        <p:nvSpPr>
          <p:cNvPr id="3" name="Subtítulo 2">
            <a:extLst>
              <a:ext uri="{FF2B5EF4-FFF2-40B4-BE49-F238E27FC236}">
                <a16:creationId xmlns:a16="http://schemas.microsoft.com/office/drawing/2014/main" id="{5835574D-BAB0-6759-8FCC-BC11BB6BF352}"/>
              </a:ext>
            </a:extLst>
          </p:cNvPr>
          <p:cNvSpPr>
            <a:spLocks noGrp="1"/>
          </p:cNvSpPr>
          <p:nvPr>
            <p:ph type="subTitle" idx="1"/>
          </p:nvPr>
        </p:nvSpPr>
        <p:spPr>
          <a:xfrm>
            <a:off x="1074198" y="3846646"/>
            <a:ext cx="8620217" cy="2247417"/>
          </a:xfrm>
        </p:spPr>
        <p:txBody>
          <a:bodyPr>
            <a:normAutofit fontScale="85000" lnSpcReduction="20000"/>
          </a:bodyPr>
          <a:lstStyle/>
          <a:p>
            <a:r>
              <a:rPr lang="es-ES" sz="2200" dirty="0"/>
              <a:t>Grado en Ingeniería Informática</a:t>
            </a:r>
          </a:p>
          <a:p>
            <a:r>
              <a:rPr lang="es-ES" sz="2200" dirty="0"/>
              <a:t>Trabajo de Fin de Grado, Junio de 2022</a:t>
            </a:r>
          </a:p>
          <a:p>
            <a:endParaRPr lang="es-ES" sz="2200" dirty="0"/>
          </a:p>
          <a:p>
            <a:pPr algn="l">
              <a:lnSpc>
                <a:spcPct val="120000"/>
              </a:lnSpc>
              <a:spcBef>
                <a:spcPts val="0"/>
              </a:spcBef>
            </a:pPr>
            <a:r>
              <a:rPr lang="es-ES" sz="1700" dirty="0"/>
              <a:t>Autor</a:t>
            </a:r>
          </a:p>
          <a:p>
            <a:pPr algn="l">
              <a:lnSpc>
                <a:spcPct val="120000"/>
              </a:lnSpc>
              <a:spcBef>
                <a:spcPts val="0"/>
              </a:spcBef>
            </a:pPr>
            <a:r>
              <a:rPr lang="es-ES" sz="1700" dirty="0"/>
              <a:t>Eduardo Ortega Naranjo</a:t>
            </a:r>
          </a:p>
          <a:p>
            <a:pPr algn="l">
              <a:lnSpc>
                <a:spcPct val="120000"/>
              </a:lnSpc>
              <a:spcBef>
                <a:spcPts val="0"/>
              </a:spcBef>
            </a:pPr>
            <a:endParaRPr lang="es-ES" sz="1700" dirty="0"/>
          </a:p>
          <a:p>
            <a:pPr algn="l">
              <a:lnSpc>
                <a:spcPct val="120000"/>
              </a:lnSpc>
              <a:spcBef>
                <a:spcPts val="0"/>
              </a:spcBef>
            </a:pPr>
            <a:r>
              <a:rPr lang="es-ES" sz="1700" dirty="0"/>
              <a:t>Tutor</a:t>
            </a:r>
          </a:p>
          <a:p>
            <a:pPr algn="l">
              <a:lnSpc>
                <a:spcPct val="120000"/>
              </a:lnSpc>
              <a:spcBef>
                <a:spcPts val="0"/>
              </a:spcBef>
            </a:pPr>
            <a:r>
              <a:rPr lang="es-ES" sz="1700" dirty="0"/>
              <a:t>Francisco Mario Hernández Tejera</a:t>
            </a:r>
            <a:endParaRPr lang="es-ES" sz="1400" dirty="0"/>
          </a:p>
        </p:txBody>
      </p:sp>
      <p:pic>
        <p:nvPicPr>
          <p:cNvPr id="5" name="Imagen 4" descr="Imagen que contiene Escala de tiempo&#10;&#10;Descripción generada automáticamente">
            <a:extLst>
              <a:ext uri="{FF2B5EF4-FFF2-40B4-BE49-F238E27FC236}">
                <a16:creationId xmlns:a16="http://schemas.microsoft.com/office/drawing/2014/main" id="{7F9177F0-913B-FB79-B68A-652FC7C0E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916" y="166784"/>
            <a:ext cx="5430946" cy="1253643"/>
          </a:xfrm>
          <a:prstGeom prst="rect">
            <a:avLst/>
          </a:prstGeom>
        </p:spPr>
      </p:pic>
    </p:spTree>
    <p:extLst>
      <p:ext uri="{BB962C8B-B14F-4D97-AF65-F5344CB8AC3E}">
        <p14:creationId xmlns:p14="http://schemas.microsoft.com/office/powerpoint/2010/main" val="961548295"/>
      </p:ext>
    </p:extLst>
  </p:cSld>
  <p:clrMapOvr>
    <a:masterClrMapping/>
  </p:clrMapOvr>
  <mc:AlternateContent xmlns:mc="http://schemas.openxmlformats.org/markup-compatibility/2006" xmlns:p14="http://schemas.microsoft.com/office/powerpoint/2010/main">
    <mc:Choice Requires="p14">
      <p:transition spd="slow" p14:dur="2000" advTm="18116"/>
    </mc:Choice>
    <mc:Fallback xmlns="">
      <p:transition spd="slow" advTm="1811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Series Naturales</a:t>
            </a:r>
          </a:p>
        </p:txBody>
      </p:sp>
      <p:sp>
        <p:nvSpPr>
          <p:cNvPr id="9" name="Marcador de texto 2">
            <a:extLst>
              <a:ext uri="{FF2B5EF4-FFF2-40B4-BE49-F238E27FC236}">
                <a16:creationId xmlns:a16="http://schemas.microsoft.com/office/drawing/2014/main" id="{DA9C19A3-6A8F-6EE8-4B6B-9D6FD1744337}"/>
              </a:ext>
            </a:extLst>
          </p:cNvPr>
          <p:cNvSpPr>
            <a:spLocks noGrp="1"/>
          </p:cNvSpPr>
          <p:nvPr>
            <p:ph type="body" idx="1"/>
          </p:nvPr>
        </p:nvSpPr>
        <p:spPr>
          <a:xfrm>
            <a:off x="1061827" y="1710063"/>
            <a:ext cx="5196929" cy="4415529"/>
          </a:xfrm>
        </p:spPr>
        <p:txBody>
          <a:bodyPr anchor="t">
            <a:noAutofit/>
          </a:bodyPr>
          <a:lstStyle/>
          <a:p>
            <a:pPr>
              <a:lnSpc>
                <a:spcPct val="200000"/>
              </a:lnSpc>
              <a:spcBef>
                <a:spcPts val="0"/>
              </a:spcBef>
              <a:spcAft>
                <a:spcPts val="1000"/>
              </a:spcAft>
            </a:pPr>
            <a:r>
              <a:rPr lang="es-ES" dirty="0"/>
              <a:t>Creadas a partir de archivos de audio</a:t>
            </a:r>
          </a:p>
          <a:p>
            <a:pPr>
              <a:lnSpc>
                <a:spcPct val="200000"/>
              </a:lnSpc>
              <a:spcBef>
                <a:spcPts val="0"/>
              </a:spcBef>
              <a:spcAft>
                <a:spcPts val="1000"/>
              </a:spcAft>
            </a:pPr>
            <a:r>
              <a:rPr lang="es-ES" dirty="0"/>
              <a:t>Extracción de 100.000 muestras</a:t>
            </a:r>
          </a:p>
          <a:p>
            <a:pPr>
              <a:lnSpc>
                <a:spcPct val="200000"/>
              </a:lnSpc>
              <a:spcBef>
                <a:spcPts val="0"/>
              </a:spcBef>
              <a:spcAft>
                <a:spcPts val="1000"/>
              </a:spcAft>
            </a:pPr>
            <a:r>
              <a:rPr lang="es-ES" dirty="0"/>
              <a:t>Interpolación al rango [-1, +1]</a:t>
            </a:r>
          </a:p>
          <a:p>
            <a:pPr>
              <a:lnSpc>
                <a:spcPct val="200000"/>
              </a:lnSpc>
              <a:spcBef>
                <a:spcPts val="0"/>
              </a:spcBef>
              <a:spcAft>
                <a:spcPts val="1000"/>
              </a:spcAft>
            </a:pPr>
            <a:r>
              <a:rPr lang="es-ES" dirty="0"/>
              <a:t>Grillos y Ballena</a:t>
            </a:r>
          </a:p>
          <a:p>
            <a:pPr>
              <a:lnSpc>
                <a:spcPct val="200000"/>
              </a:lnSpc>
              <a:spcBef>
                <a:spcPts val="0"/>
              </a:spcBef>
              <a:spcAft>
                <a:spcPts val="1000"/>
              </a:spcAft>
            </a:pPr>
            <a:endParaRPr lang="es-ES" dirty="0"/>
          </a:p>
        </p:txBody>
      </p:sp>
      <p:pic>
        <p:nvPicPr>
          <p:cNvPr id="16" name="Imagen 15">
            <a:extLst>
              <a:ext uri="{FF2B5EF4-FFF2-40B4-BE49-F238E27FC236}">
                <a16:creationId xmlns:a16="http://schemas.microsoft.com/office/drawing/2014/main" id="{30127D2B-9636-FE78-692B-D9E4697E5D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41035" y="4062740"/>
            <a:ext cx="5117378" cy="2530928"/>
          </a:xfrm>
          <a:prstGeom prst="rect">
            <a:avLst/>
          </a:prstGeom>
        </p:spPr>
      </p:pic>
      <p:pic>
        <p:nvPicPr>
          <p:cNvPr id="17" name="Imagen 16">
            <a:extLst>
              <a:ext uri="{FF2B5EF4-FFF2-40B4-BE49-F238E27FC236}">
                <a16:creationId xmlns:a16="http://schemas.microsoft.com/office/drawing/2014/main" id="{D8BADA7B-A893-0C7C-276D-92C5C813FDB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11349" y="1254376"/>
            <a:ext cx="5168092" cy="2523519"/>
          </a:xfrm>
          <a:prstGeom prst="rect">
            <a:avLst/>
          </a:prstGeom>
        </p:spPr>
      </p:pic>
    </p:spTree>
    <p:custDataLst>
      <p:tags r:id="rId1"/>
    </p:custDataLst>
    <p:extLst>
      <p:ext uri="{BB962C8B-B14F-4D97-AF65-F5344CB8AC3E}">
        <p14:creationId xmlns:p14="http://schemas.microsoft.com/office/powerpoint/2010/main" val="4113557450"/>
      </p:ext>
    </p:extLst>
  </p:cSld>
  <p:clrMapOvr>
    <a:masterClrMapping/>
  </p:clrMapOvr>
  <mc:AlternateContent xmlns:mc="http://schemas.openxmlformats.org/markup-compatibility/2006" xmlns:p14="http://schemas.microsoft.com/office/powerpoint/2010/main">
    <mc:Choice Requires="p14">
      <p:transition spd="slow" p14:dur="2000" advTm="25574"/>
    </mc:Choice>
    <mc:Fallback xmlns="">
      <p:transition spd="slow" advTm="255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 calcmode="lin" valueType="num">
                                      <p:cBhvr additive="base">
                                        <p:cTn id="18"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grpId="0" nodeType="after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 calcmode="lin" valueType="num">
                                      <p:cBhvr additive="base">
                                        <p:cTn id="23"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fill="hold" grpId="0" nodeType="after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 calcmode="lin" valueType="num">
                                      <p:cBhvr additive="base">
                                        <p:cTn id="28" dur="500" fill="hold"/>
                                        <p:tgtEl>
                                          <p:spTgt spid="9">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Series Naturales</a:t>
            </a:r>
          </a:p>
        </p:txBody>
      </p:sp>
      <p:sp>
        <p:nvSpPr>
          <p:cNvPr id="9" name="Marcador de texto 2">
            <a:extLst>
              <a:ext uri="{FF2B5EF4-FFF2-40B4-BE49-F238E27FC236}">
                <a16:creationId xmlns:a16="http://schemas.microsoft.com/office/drawing/2014/main" id="{DA9C19A3-6A8F-6EE8-4B6B-9D6FD1744337}"/>
              </a:ext>
            </a:extLst>
          </p:cNvPr>
          <p:cNvSpPr>
            <a:spLocks noGrp="1"/>
          </p:cNvSpPr>
          <p:nvPr>
            <p:ph type="body" idx="1"/>
          </p:nvPr>
        </p:nvSpPr>
        <p:spPr>
          <a:xfrm>
            <a:off x="1061827" y="1727818"/>
            <a:ext cx="5196929" cy="4415529"/>
          </a:xfrm>
        </p:spPr>
        <p:txBody>
          <a:bodyPr anchor="t">
            <a:noAutofit/>
          </a:bodyPr>
          <a:lstStyle/>
          <a:p>
            <a:pPr>
              <a:lnSpc>
                <a:spcPct val="200000"/>
              </a:lnSpc>
              <a:spcBef>
                <a:spcPts val="0"/>
              </a:spcBef>
              <a:spcAft>
                <a:spcPts val="1000"/>
              </a:spcAft>
            </a:pPr>
            <a:r>
              <a:rPr lang="es-ES" dirty="0"/>
              <a:t>Segmentos aleatorios entre 20 y 60 puntos</a:t>
            </a:r>
          </a:p>
          <a:p>
            <a:pPr>
              <a:lnSpc>
                <a:spcPct val="200000"/>
              </a:lnSpc>
              <a:spcBef>
                <a:spcPts val="0"/>
              </a:spcBef>
              <a:spcAft>
                <a:spcPts val="1000"/>
              </a:spcAft>
            </a:pPr>
            <a:r>
              <a:rPr lang="es-ES" dirty="0"/>
              <a:t>Sustitución de segmentos de una serie por otra</a:t>
            </a:r>
          </a:p>
          <a:p>
            <a:pPr>
              <a:lnSpc>
                <a:spcPct val="200000"/>
              </a:lnSpc>
              <a:spcBef>
                <a:spcPts val="0"/>
              </a:spcBef>
              <a:spcAft>
                <a:spcPts val="1000"/>
              </a:spcAft>
            </a:pPr>
            <a:r>
              <a:rPr lang="es-ES" dirty="0"/>
              <a:t>6 series disponibles</a:t>
            </a:r>
          </a:p>
          <a:p>
            <a:pPr>
              <a:lnSpc>
                <a:spcPct val="200000"/>
              </a:lnSpc>
              <a:spcBef>
                <a:spcPts val="0"/>
              </a:spcBef>
              <a:spcAft>
                <a:spcPts val="1000"/>
              </a:spcAft>
            </a:pPr>
            <a:r>
              <a:rPr lang="es-ES" dirty="0"/>
              <a:t>Anomalías Colectivas: 1%, 2%, 3%, 5%, 7%, 10%</a:t>
            </a:r>
          </a:p>
        </p:txBody>
      </p:sp>
      <p:pic>
        <p:nvPicPr>
          <p:cNvPr id="17" name="Imagen 16">
            <a:extLst>
              <a:ext uri="{FF2B5EF4-FFF2-40B4-BE49-F238E27FC236}">
                <a16:creationId xmlns:a16="http://schemas.microsoft.com/office/drawing/2014/main" id="{D8BADA7B-A893-0C7C-276D-92C5C813FD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28437" y="1881605"/>
            <a:ext cx="5508988" cy="2734784"/>
          </a:xfrm>
          <a:prstGeom prst="rect">
            <a:avLst/>
          </a:prstGeom>
        </p:spPr>
      </p:pic>
    </p:spTree>
    <p:custDataLst>
      <p:tags r:id="rId1"/>
    </p:custDataLst>
    <p:extLst>
      <p:ext uri="{BB962C8B-B14F-4D97-AF65-F5344CB8AC3E}">
        <p14:creationId xmlns:p14="http://schemas.microsoft.com/office/powerpoint/2010/main" val="656591187"/>
      </p:ext>
    </p:extLst>
  </p:cSld>
  <p:clrMapOvr>
    <a:masterClrMapping/>
  </p:clrMapOvr>
  <mc:AlternateContent xmlns:mc="http://schemas.openxmlformats.org/markup-compatibility/2006" xmlns:p14="http://schemas.microsoft.com/office/powerpoint/2010/main">
    <mc:Choice Requires="p14">
      <p:transition spd="slow" p14:dur="2000" advTm="33413"/>
    </mc:Choice>
    <mc:Fallback xmlns="">
      <p:transition spd="slow" advTm="334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additive="base">
                                        <p:cTn id="15"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 calcmode="lin" valueType="num">
                                      <p:cBhvr additive="base">
                                        <p:cTn id="20"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Contextos</a:t>
            </a:r>
          </a:p>
        </p:txBody>
      </p:sp>
      <p:pic>
        <p:nvPicPr>
          <p:cNvPr id="17" name="Imagen 16">
            <a:extLst>
              <a:ext uri="{FF2B5EF4-FFF2-40B4-BE49-F238E27FC236}">
                <a16:creationId xmlns:a16="http://schemas.microsoft.com/office/drawing/2014/main" id="{D8BADA7B-A893-0C7C-276D-92C5C813FD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31619" y="1609907"/>
            <a:ext cx="5225542" cy="2540119"/>
          </a:xfrm>
          <a:prstGeom prst="rect">
            <a:avLst/>
          </a:prstGeom>
        </p:spPr>
      </p:pic>
      <p:sp>
        <p:nvSpPr>
          <p:cNvPr id="9" name="Marcador de texto 2">
            <a:extLst>
              <a:ext uri="{FF2B5EF4-FFF2-40B4-BE49-F238E27FC236}">
                <a16:creationId xmlns:a16="http://schemas.microsoft.com/office/drawing/2014/main" id="{DA9C19A3-6A8F-6EE8-4B6B-9D6FD1744337}"/>
              </a:ext>
            </a:extLst>
          </p:cNvPr>
          <p:cNvSpPr>
            <a:spLocks noGrp="1"/>
          </p:cNvSpPr>
          <p:nvPr>
            <p:ph type="body" idx="1"/>
          </p:nvPr>
        </p:nvSpPr>
        <p:spPr>
          <a:xfrm>
            <a:off x="1061827" y="1621286"/>
            <a:ext cx="5803430" cy="4415529"/>
          </a:xfrm>
        </p:spPr>
        <p:txBody>
          <a:bodyPr anchor="t">
            <a:noAutofit/>
          </a:bodyPr>
          <a:lstStyle/>
          <a:p>
            <a:pPr>
              <a:lnSpc>
                <a:spcPct val="300000"/>
              </a:lnSpc>
              <a:spcBef>
                <a:spcPts val="0"/>
              </a:spcBef>
              <a:spcAft>
                <a:spcPts val="1000"/>
              </a:spcAft>
            </a:pPr>
            <a:r>
              <a:rPr lang="es-ES" dirty="0"/>
              <a:t>Necesario para trabajar con estas series</a:t>
            </a:r>
          </a:p>
          <a:p>
            <a:pPr>
              <a:lnSpc>
                <a:spcPct val="300000"/>
              </a:lnSpc>
              <a:spcBef>
                <a:spcPts val="0"/>
              </a:spcBef>
              <a:spcAft>
                <a:spcPts val="1000"/>
              </a:spcAft>
            </a:pPr>
            <a:r>
              <a:rPr lang="es-ES" dirty="0"/>
              <a:t>Componente temporal </a:t>
            </a:r>
            <a:r>
              <a:rPr lang="es-ES" dirty="0">
                <a:sym typeface="Wingdings" panose="05000000000000000000" pitchFamily="2" charset="2"/>
              </a:rPr>
              <a:t></a:t>
            </a:r>
            <a:r>
              <a:rPr lang="es-ES" dirty="0"/>
              <a:t> Ventana deslizante</a:t>
            </a:r>
          </a:p>
          <a:p>
            <a:pPr>
              <a:lnSpc>
                <a:spcPct val="300000"/>
              </a:lnSpc>
              <a:spcBef>
                <a:spcPts val="0"/>
              </a:spcBef>
              <a:spcAft>
                <a:spcPts val="1000"/>
              </a:spcAft>
            </a:pPr>
            <a:r>
              <a:rPr lang="es-ES" dirty="0"/>
              <a:t>Desplazamientos: 1 muestra, media ventana, ventana</a:t>
            </a:r>
          </a:p>
        </p:txBody>
      </p:sp>
    </p:spTree>
    <p:custDataLst>
      <p:tags r:id="rId1"/>
    </p:custDataLst>
    <p:extLst>
      <p:ext uri="{BB962C8B-B14F-4D97-AF65-F5344CB8AC3E}">
        <p14:creationId xmlns:p14="http://schemas.microsoft.com/office/powerpoint/2010/main" val="156229832"/>
      </p:ext>
    </p:extLst>
  </p:cSld>
  <p:clrMapOvr>
    <a:masterClrMapping/>
  </p:clrMapOvr>
  <mc:AlternateContent xmlns:mc="http://schemas.openxmlformats.org/markup-compatibility/2006" xmlns:p14="http://schemas.microsoft.com/office/powerpoint/2010/main">
    <mc:Choice Requires="p14">
      <p:transition spd="slow" p14:dur="2000" advTm="48450"/>
    </mc:Choice>
    <mc:Fallback xmlns="">
      <p:transition spd="slow" advTm="484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500"/>
                            </p:stCondLst>
                            <p:childTnLst>
                              <p:par>
                                <p:cTn id="19" presetID="2" presetClass="entr" presetSubtype="8" fill="hold" grpId="0" nodeType="after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 calcmode="lin" valueType="num">
                                      <p:cBhvr additive="base">
                                        <p:cTn id="21"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E57A0045-E8A5-3301-846B-5B47E8F15629}"/>
              </a:ext>
            </a:extLst>
          </p:cNvPr>
          <p:cNvPicPr>
            <a:picLocks noChangeAspect="1"/>
          </p:cNvPicPr>
          <p:nvPr/>
        </p:nvPicPr>
        <p:blipFill rotWithShape="1">
          <a:blip r:embed="rId3">
            <a:extLst>
              <a:ext uri="{28A0092B-C50C-407E-A947-70E740481C1C}">
                <a14:useLocalDpi xmlns:a14="http://schemas.microsoft.com/office/drawing/2010/main" val="0"/>
              </a:ext>
            </a:extLst>
          </a:blip>
          <a:srcRect l="16946" r="16946"/>
          <a:stretch/>
        </p:blipFill>
        <p:spPr>
          <a:xfrm>
            <a:off x="5388746" y="-1"/>
            <a:ext cx="6803254"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2" name="Grupo 31">
            <a:extLst>
              <a:ext uri="{FF2B5EF4-FFF2-40B4-BE49-F238E27FC236}">
                <a16:creationId xmlns:a16="http://schemas.microsoft.com/office/drawing/2014/main" id="{8004121E-F4F6-89A3-CCBA-AF0D42994EBA}"/>
              </a:ext>
            </a:extLst>
          </p:cNvPr>
          <p:cNvGrpSpPr/>
          <p:nvPr/>
        </p:nvGrpSpPr>
        <p:grpSpPr>
          <a:xfrm>
            <a:off x="1047565" y="0"/>
            <a:ext cx="2012476" cy="2136927"/>
            <a:chOff x="1047565" y="0"/>
            <a:chExt cx="2012476" cy="2136927"/>
          </a:xfrm>
        </p:grpSpPr>
        <p:sp>
          <p:nvSpPr>
            <p:cNvPr id="34" name="Rectángulo 33">
              <a:extLst>
                <a:ext uri="{FF2B5EF4-FFF2-40B4-BE49-F238E27FC236}">
                  <a16:creationId xmlns:a16="http://schemas.microsoft.com/office/drawing/2014/main" id="{F59CF5AA-AB45-DD56-1F2C-8D23E5486D64}"/>
                </a:ext>
              </a:extLst>
            </p:cNvPr>
            <p:cNvSpPr/>
            <p:nvPr/>
          </p:nvSpPr>
          <p:spPr>
            <a:xfrm>
              <a:off x="1275629" y="592211"/>
              <a:ext cx="1784412" cy="154471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E1B6F1DF-AE8C-F277-84B0-B17C54158FDF}"/>
                </a:ext>
              </a:extLst>
            </p:cNvPr>
            <p:cNvSpPr/>
            <p:nvPr/>
          </p:nvSpPr>
          <p:spPr>
            <a:xfrm>
              <a:off x="1047565" y="0"/>
              <a:ext cx="1873188" cy="2015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400" b="1" dirty="0">
                  <a:latin typeface="+mj-lt"/>
                </a:rPr>
                <a:t>3</a:t>
              </a:r>
              <a:endParaRPr lang="es-ES" b="1" dirty="0">
                <a:latin typeface="+mj-lt"/>
              </a:endParaRPr>
            </a:p>
          </p:txBody>
        </p:sp>
      </p:grpSp>
      <p:sp>
        <p:nvSpPr>
          <p:cNvPr id="38" name="Título 1">
            <a:extLst>
              <a:ext uri="{FF2B5EF4-FFF2-40B4-BE49-F238E27FC236}">
                <a16:creationId xmlns:a16="http://schemas.microsoft.com/office/drawing/2014/main" id="{0D39341B-C612-29E6-3B79-EF6B62961056}"/>
              </a:ext>
            </a:extLst>
          </p:cNvPr>
          <p:cNvSpPr>
            <a:spLocks noGrp="1"/>
          </p:cNvSpPr>
          <p:nvPr>
            <p:ph type="title"/>
          </p:nvPr>
        </p:nvSpPr>
        <p:spPr>
          <a:xfrm>
            <a:off x="333937" y="2988075"/>
            <a:ext cx="5762063" cy="881849"/>
          </a:xfrm>
        </p:spPr>
        <p:txBody>
          <a:bodyPr/>
          <a:lstStyle/>
          <a:p>
            <a:r>
              <a:rPr lang="es-ES" dirty="0"/>
              <a:t>Redes Neuronales</a:t>
            </a:r>
          </a:p>
        </p:txBody>
      </p:sp>
      <p:sp>
        <p:nvSpPr>
          <p:cNvPr id="40" name="Marcador de texto 2">
            <a:extLst>
              <a:ext uri="{FF2B5EF4-FFF2-40B4-BE49-F238E27FC236}">
                <a16:creationId xmlns:a16="http://schemas.microsoft.com/office/drawing/2014/main" id="{D7E27C71-AE70-FC3D-6E83-190057C4A3D3}"/>
              </a:ext>
            </a:extLst>
          </p:cNvPr>
          <p:cNvSpPr txBox="1">
            <a:spLocks/>
          </p:cNvSpPr>
          <p:nvPr/>
        </p:nvSpPr>
        <p:spPr>
          <a:xfrm>
            <a:off x="333936" y="3732042"/>
            <a:ext cx="8509701" cy="602201"/>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r>
              <a:rPr lang="es-ES" sz="2400" dirty="0"/>
              <a:t>Arquitecturas seleccionadas</a:t>
            </a:r>
          </a:p>
        </p:txBody>
      </p:sp>
    </p:spTree>
    <p:extLst>
      <p:ext uri="{BB962C8B-B14F-4D97-AF65-F5344CB8AC3E}">
        <p14:creationId xmlns:p14="http://schemas.microsoft.com/office/powerpoint/2010/main" val="3507904487"/>
      </p:ext>
    </p:extLst>
  </p:cSld>
  <p:clrMapOvr>
    <a:masterClrMapping/>
  </p:clrMapOvr>
  <mc:AlternateContent xmlns:mc="http://schemas.openxmlformats.org/markup-compatibility/2006" xmlns:p14="http://schemas.microsoft.com/office/powerpoint/2010/main">
    <mc:Choice Requires="p14">
      <p:transition spd="slow" p14:dur="2000" advTm="6009"/>
    </mc:Choice>
    <mc:Fallback xmlns="">
      <p:transition spd="slow" advTm="600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10630064" cy="881849"/>
          </a:xfrm>
        </p:spPr>
        <p:txBody>
          <a:bodyPr>
            <a:normAutofit fontScale="90000"/>
          </a:bodyPr>
          <a:lstStyle/>
          <a:p>
            <a:r>
              <a:rPr lang="es-ES" dirty="0"/>
              <a:t>Aprendizaje Profundo para Detección de Anomalías</a:t>
            </a:r>
          </a:p>
        </p:txBody>
      </p:sp>
      <p:pic>
        <p:nvPicPr>
          <p:cNvPr id="6" name="Imagen 5">
            <a:extLst>
              <a:ext uri="{FF2B5EF4-FFF2-40B4-BE49-F238E27FC236}">
                <a16:creationId xmlns:a16="http://schemas.microsoft.com/office/drawing/2014/main" id="{70A6C4CF-D536-1749-34CF-7BBEFE6FAF1C}"/>
              </a:ext>
            </a:extLst>
          </p:cNvPr>
          <p:cNvPicPr>
            <a:picLocks noChangeAspect="1"/>
          </p:cNvPicPr>
          <p:nvPr/>
        </p:nvPicPr>
        <p:blipFill>
          <a:blip r:embed="rId4"/>
          <a:stretch>
            <a:fillRect/>
          </a:stretch>
        </p:blipFill>
        <p:spPr>
          <a:xfrm>
            <a:off x="2594092" y="1560819"/>
            <a:ext cx="8723434" cy="4736977"/>
          </a:xfrm>
          <a:prstGeom prst="rect">
            <a:avLst/>
          </a:prstGeom>
        </p:spPr>
      </p:pic>
      <p:sp>
        <p:nvSpPr>
          <p:cNvPr id="7" name="Rectángulo 6">
            <a:extLst>
              <a:ext uri="{FF2B5EF4-FFF2-40B4-BE49-F238E27FC236}">
                <a16:creationId xmlns:a16="http://schemas.microsoft.com/office/drawing/2014/main" id="{666F55F7-FA23-9CE1-E474-983D41F6077B}"/>
              </a:ext>
            </a:extLst>
          </p:cNvPr>
          <p:cNvSpPr/>
          <p:nvPr/>
        </p:nvSpPr>
        <p:spPr>
          <a:xfrm>
            <a:off x="8325929" y="1710513"/>
            <a:ext cx="1571348" cy="4479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0B636174-F28C-FBA5-4B9B-41A2C05353B7}"/>
              </a:ext>
            </a:extLst>
          </p:cNvPr>
          <p:cNvSpPr/>
          <p:nvPr/>
        </p:nvSpPr>
        <p:spPr>
          <a:xfrm>
            <a:off x="6374320" y="4484443"/>
            <a:ext cx="1571348" cy="454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3A37476F-4509-B6C5-26AD-63F6EC58B8A2}"/>
              </a:ext>
            </a:extLst>
          </p:cNvPr>
          <p:cNvPicPr>
            <a:picLocks noChangeAspect="1"/>
          </p:cNvPicPr>
          <p:nvPr/>
        </p:nvPicPr>
        <p:blipFill>
          <a:blip r:embed="rId5"/>
          <a:stretch>
            <a:fillRect/>
          </a:stretch>
        </p:blipFill>
        <p:spPr>
          <a:xfrm>
            <a:off x="466058" y="6050388"/>
            <a:ext cx="5663596" cy="504000"/>
          </a:xfrm>
          <a:prstGeom prst="rect">
            <a:avLst/>
          </a:prstGeom>
        </p:spPr>
      </p:pic>
    </p:spTree>
    <p:custDataLst>
      <p:tags r:id="rId1"/>
    </p:custDataLst>
    <p:extLst>
      <p:ext uri="{BB962C8B-B14F-4D97-AF65-F5344CB8AC3E}">
        <p14:creationId xmlns:p14="http://schemas.microsoft.com/office/powerpoint/2010/main" val="3964697210"/>
      </p:ext>
    </p:extLst>
  </p:cSld>
  <p:clrMapOvr>
    <a:masterClrMapping/>
  </p:clrMapOvr>
  <mc:AlternateContent xmlns:mc="http://schemas.openxmlformats.org/markup-compatibility/2006" xmlns:p14="http://schemas.microsoft.com/office/powerpoint/2010/main">
    <mc:Choice Requires="p14">
      <p:transition spd="slow" p14:dur="2000" advTm="15769"/>
    </mc:Choice>
    <mc:Fallback xmlns="">
      <p:transition spd="slow" advTm="157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Modelo de Ranking</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1052950" y="1576130"/>
            <a:ext cx="5196929" cy="4721666"/>
          </a:xfrm>
        </p:spPr>
        <p:txBody>
          <a:bodyPr anchor="t">
            <a:noAutofit/>
          </a:bodyPr>
          <a:lstStyle/>
          <a:p>
            <a:pPr>
              <a:lnSpc>
                <a:spcPct val="300000"/>
              </a:lnSpc>
              <a:spcBef>
                <a:spcPts val="0"/>
              </a:spcBef>
              <a:spcAft>
                <a:spcPts val="1000"/>
              </a:spcAft>
            </a:pPr>
            <a:r>
              <a:rPr lang="es-ES" dirty="0"/>
              <a:t>Perceptrón Multicapa (MLP)</a:t>
            </a:r>
          </a:p>
          <a:p>
            <a:pPr>
              <a:lnSpc>
                <a:spcPct val="300000"/>
              </a:lnSpc>
              <a:spcBef>
                <a:spcPts val="0"/>
              </a:spcBef>
              <a:spcAft>
                <a:spcPts val="1000"/>
              </a:spcAft>
            </a:pPr>
            <a:r>
              <a:rPr lang="es-ES" dirty="0"/>
              <a:t>Aproximador universal</a:t>
            </a:r>
          </a:p>
          <a:p>
            <a:pPr>
              <a:lnSpc>
                <a:spcPct val="300000"/>
              </a:lnSpc>
              <a:spcBef>
                <a:spcPts val="0"/>
              </a:spcBef>
              <a:spcAft>
                <a:spcPts val="1000"/>
              </a:spcAft>
            </a:pPr>
            <a:r>
              <a:rPr lang="es-ES" dirty="0"/>
              <a:t>Arquitecturas: 2 capas y 3 capas</a:t>
            </a:r>
          </a:p>
          <a:p>
            <a:pPr>
              <a:lnSpc>
                <a:spcPct val="300000"/>
              </a:lnSpc>
              <a:spcBef>
                <a:spcPts val="0"/>
              </a:spcBef>
              <a:spcAft>
                <a:spcPts val="1000"/>
              </a:spcAft>
            </a:pPr>
            <a:r>
              <a:rPr lang="es-ES" dirty="0"/>
              <a:t>Entropía cruzada binaria + sigmoide</a:t>
            </a:r>
          </a:p>
          <a:p>
            <a:pPr>
              <a:lnSpc>
                <a:spcPct val="300000"/>
              </a:lnSpc>
              <a:spcBef>
                <a:spcPts val="0"/>
              </a:spcBef>
              <a:spcAft>
                <a:spcPts val="1000"/>
              </a:spcAft>
            </a:pPr>
            <a:endParaRPr lang="es-ES" dirty="0"/>
          </a:p>
        </p:txBody>
      </p:sp>
      <p:pic>
        <p:nvPicPr>
          <p:cNvPr id="9" name="Imagen 8">
            <a:extLst>
              <a:ext uri="{FF2B5EF4-FFF2-40B4-BE49-F238E27FC236}">
                <a16:creationId xmlns:a16="http://schemas.microsoft.com/office/drawing/2014/main" id="{4B441AE9-84BB-9070-1482-84A321BD6C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63222" y="1616885"/>
            <a:ext cx="6006777" cy="2320078"/>
          </a:xfrm>
          <a:prstGeom prst="rect">
            <a:avLst/>
          </a:prstGeom>
        </p:spPr>
      </p:pic>
      <p:pic>
        <p:nvPicPr>
          <p:cNvPr id="10" name="Imagen 8">
            <a:extLst>
              <a:ext uri="{FF2B5EF4-FFF2-40B4-BE49-F238E27FC236}">
                <a16:creationId xmlns:a16="http://schemas.microsoft.com/office/drawing/2014/main" id="{20F164A1-1695-11E5-3BB3-8DB57FB7CD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60876" y="4013151"/>
            <a:ext cx="6833896" cy="2284645"/>
          </a:xfrm>
          <a:prstGeom prst="rect">
            <a:avLst/>
          </a:prstGeom>
        </p:spPr>
      </p:pic>
    </p:spTree>
    <p:custDataLst>
      <p:tags r:id="rId1"/>
    </p:custDataLst>
    <p:extLst>
      <p:ext uri="{BB962C8B-B14F-4D97-AF65-F5344CB8AC3E}">
        <p14:creationId xmlns:p14="http://schemas.microsoft.com/office/powerpoint/2010/main" val="428462871"/>
      </p:ext>
    </p:extLst>
  </p:cSld>
  <p:clrMapOvr>
    <a:masterClrMapping/>
  </p:clrMapOvr>
  <mc:AlternateContent xmlns:mc="http://schemas.openxmlformats.org/markup-compatibility/2006" xmlns:p14="http://schemas.microsoft.com/office/powerpoint/2010/main">
    <mc:Choice Requires="p14">
      <p:transition spd="slow" p14:dur="2000" advTm="85620"/>
    </mc:Choice>
    <mc:Fallback xmlns="">
      <p:transition spd="slow" advTm="856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 calcmode="lin" valueType="num">
                                      <p:cBhvr additive="base">
                                        <p:cTn id="12"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 calcmode="lin" valueType="num">
                                      <p:cBhvr additive="base">
                                        <p:cTn id="18"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 calcmode="lin" valueType="num">
                                      <p:cBhvr additive="base">
                                        <p:cTn id="30"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Autoencoder</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1052950" y="1735928"/>
            <a:ext cx="5196929" cy="4721666"/>
          </a:xfrm>
        </p:spPr>
        <p:txBody>
          <a:bodyPr anchor="t">
            <a:noAutofit/>
          </a:bodyPr>
          <a:lstStyle/>
          <a:p>
            <a:pPr>
              <a:lnSpc>
                <a:spcPct val="200000"/>
              </a:lnSpc>
              <a:spcBef>
                <a:spcPts val="0"/>
              </a:spcBef>
              <a:spcAft>
                <a:spcPts val="1000"/>
              </a:spcAft>
            </a:pPr>
            <a:r>
              <a:rPr lang="es-ES" dirty="0"/>
              <a:t>Autoencoder Básico (AE)</a:t>
            </a:r>
          </a:p>
          <a:p>
            <a:pPr>
              <a:lnSpc>
                <a:spcPct val="200000"/>
              </a:lnSpc>
              <a:spcBef>
                <a:spcPts val="0"/>
              </a:spcBef>
              <a:spcAft>
                <a:spcPts val="1000"/>
              </a:spcAft>
            </a:pPr>
            <a:r>
              <a:rPr lang="es-ES" dirty="0"/>
              <a:t>Autoencoder Variacional (VAE)</a:t>
            </a:r>
          </a:p>
          <a:p>
            <a:pPr>
              <a:lnSpc>
                <a:spcPct val="200000"/>
              </a:lnSpc>
              <a:spcBef>
                <a:spcPts val="0"/>
              </a:spcBef>
              <a:spcAft>
                <a:spcPts val="1000"/>
              </a:spcAft>
            </a:pPr>
            <a:r>
              <a:rPr lang="es-ES" dirty="0"/>
              <a:t>Ventanas 5 y 10: sin cuello de botella</a:t>
            </a:r>
          </a:p>
          <a:p>
            <a:pPr>
              <a:lnSpc>
                <a:spcPct val="200000"/>
              </a:lnSpc>
              <a:spcBef>
                <a:spcPts val="0"/>
              </a:spcBef>
              <a:spcAft>
                <a:spcPts val="1000"/>
              </a:spcAft>
            </a:pPr>
            <a:r>
              <a:rPr lang="es-ES" dirty="0"/>
              <a:t>Error cuadrático medio + tangente hiperbólica</a:t>
            </a:r>
          </a:p>
          <a:p>
            <a:pPr>
              <a:lnSpc>
                <a:spcPct val="300000"/>
              </a:lnSpc>
              <a:spcBef>
                <a:spcPts val="0"/>
              </a:spcBef>
              <a:spcAft>
                <a:spcPts val="1000"/>
              </a:spcAft>
            </a:pPr>
            <a:endParaRPr lang="es-ES" dirty="0"/>
          </a:p>
        </p:txBody>
      </p:sp>
      <p:pic>
        <p:nvPicPr>
          <p:cNvPr id="20" name="Gráfico 19">
            <a:extLst>
              <a:ext uri="{FF2B5EF4-FFF2-40B4-BE49-F238E27FC236}">
                <a16:creationId xmlns:a16="http://schemas.microsoft.com/office/drawing/2014/main" id="{1FABD784-5836-27C1-28A9-485AE3FEBF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9058" y="322861"/>
            <a:ext cx="6320731" cy="2843900"/>
          </a:xfrm>
          <a:prstGeom prst="rect">
            <a:avLst/>
          </a:prstGeom>
        </p:spPr>
      </p:pic>
      <p:pic>
        <p:nvPicPr>
          <p:cNvPr id="26" name="Gráfico 25">
            <a:extLst>
              <a:ext uri="{FF2B5EF4-FFF2-40B4-BE49-F238E27FC236}">
                <a16:creationId xmlns:a16="http://schemas.microsoft.com/office/drawing/2014/main" id="{40FD1B11-B936-69AA-0CC0-7FE8B3B9E7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631619" y="3166761"/>
            <a:ext cx="5250019" cy="3488500"/>
          </a:xfrm>
          <a:prstGeom prst="rect">
            <a:avLst/>
          </a:prstGeom>
        </p:spPr>
      </p:pic>
      <p:pic>
        <p:nvPicPr>
          <p:cNvPr id="27" name="Imagen 26" descr="Imagen que contiene Diagrama&#10;&#10;Descripción generada automáticamente">
            <a:extLst>
              <a:ext uri="{FF2B5EF4-FFF2-40B4-BE49-F238E27FC236}">
                <a16:creationId xmlns:a16="http://schemas.microsoft.com/office/drawing/2014/main" id="{6B42C147-7691-5B31-0E0B-33D365EB44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2738638" y="4675241"/>
            <a:ext cx="1178971" cy="1447360"/>
          </a:xfrm>
          <a:prstGeom prst="rect">
            <a:avLst/>
          </a:prstGeom>
          <a:noFill/>
          <a:ln>
            <a:noFill/>
          </a:ln>
        </p:spPr>
      </p:pic>
    </p:spTree>
    <p:custDataLst>
      <p:tags r:id="rId1"/>
    </p:custDataLst>
    <p:extLst>
      <p:ext uri="{BB962C8B-B14F-4D97-AF65-F5344CB8AC3E}">
        <p14:creationId xmlns:p14="http://schemas.microsoft.com/office/powerpoint/2010/main" val="3122920836"/>
      </p:ext>
    </p:extLst>
  </p:cSld>
  <p:clrMapOvr>
    <a:masterClrMapping/>
  </p:clrMapOvr>
  <mc:AlternateContent xmlns:mc="http://schemas.openxmlformats.org/markup-compatibility/2006" xmlns:p14="http://schemas.microsoft.com/office/powerpoint/2010/main">
    <mc:Choice Requires="p14">
      <p:transition spd="slow" p14:dur="2000" advTm="80013"/>
    </mc:Choice>
    <mc:Fallback xmlns="">
      <p:transition spd="slow" advTm="800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 calcmode="lin" valueType="num">
                                      <p:cBhvr additive="base">
                                        <p:cTn id="16"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anim calcmode="lin" valueType="num">
                                      <p:cBhvr additive="base">
                                        <p:cTn id="34"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E57A0045-E8A5-3301-846B-5B47E8F15629}"/>
              </a:ext>
            </a:extLst>
          </p:cNvPr>
          <p:cNvPicPr>
            <a:picLocks noChangeAspect="1"/>
          </p:cNvPicPr>
          <p:nvPr/>
        </p:nvPicPr>
        <p:blipFill rotWithShape="1">
          <a:blip r:embed="rId3">
            <a:extLst>
              <a:ext uri="{28A0092B-C50C-407E-A947-70E740481C1C}">
                <a14:useLocalDpi xmlns:a14="http://schemas.microsoft.com/office/drawing/2010/main" val="0"/>
              </a:ext>
            </a:extLst>
          </a:blip>
          <a:srcRect t="16358" b="16358"/>
          <a:stretch/>
        </p:blipFill>
        <p:spPr>
          <a:xfrm>
            <a:off x="5388746" y="-1"/>
            <a:ext cx="6803254"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2" name="Grupo 31">
            <a:extLst>
              <a:ext uri="{FF2B5EF4-FFF2-40B4-BE49-F238E27FC236}">
                <a16:creationId xmlns:a16="http://schemas.microsoft.com/office/drawing/2014/main" id="{8004121E-F4F6-89A3-CCBA-AF0D42994EBA}"/>
              </a:ext>
            </a:extLst>
          </p:cNvPr>
          <p:cNvGrpSpPr/>
          <p:nvPr/>
        </p:nvGrpSpPr>
        <p:grpSpPr>
          <a:xfrm>
            <a:off x="1047565" y="0"/>
            <a:ext cx="2012476" cy="2136927"/>
            <a:chOff x="1047565" y="0"/>
            <a:chExt cx="2012476" cy="2136927"/>
          </a:xfrm>
        </p:grpSpPr>
        <p:sp>
          <p:nvSpPr>
            <p:cNvPr id="34" name="Rectángulo 33">
              <a:extLst>
                <a:ext uri="{FF2B5EF4-FFF2-40B4-BE49-F238E27FC236}">
                  <a16:creationId xmlns:a16="http://schemas.microsoft.com/office/drawing/2014/main" id="{F59CF5AA-AB45-DD56-1F2C-8D23E5486D64}"/>
                </a:ext>
              </a:extLst>
            </p:cNvPr>
            <p:cNvSpPr/>
            <p:nvPr/>
          </p:nvSpPr>
          <p:spPr>
            <a:xfrm>
              <a:off x="1275629" y="592211"/>
              <a:ext cx="1784412" cy="154471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E1B6F1DF-AE8C-F277-84B0-B17C54158FDF}"/>
                </a:ext>
              </a:extLst>
            </p:cNvPr>
            <p:cNvSpPr/>
            <p:nvPr/>
          </p:nvSpPr>
          <p:spPr>
            <a:xfrm>
              <a:off x="1047565" y="0"/>
              <a:ext cx="1873188" cy="2015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400" b="1" dirty="0">
                  <a:latin typeface="+mj-lt"/>
                </a:rPr>
                <a:t>4</a:t>
              </a:r>
              <a:endParaRPr lang="es-ES" b="1" dirty="0">
                <a:latin typeface="+mj-lt"/>
              </a:endParaRPr>
            </a:p>
          </p:txBody>
        </p:sp>
      </p:grpSp>
      <p:sp>
        <p:nvSpPr>
          <p:cNvPr id="38" name="Título 1">
            <a:extLst>
              <a:ext uri="{FF2B5EF4-FFF2-40B4-BE49-F238E27FC236}">
                <a16:creationId xmlns:a16="http://schemas.microsoft.com/office/drawing/2014/main" id="{0D39341B-C612-29E6-3B79-EF6B62961056}"/>
              </a:ext>
            </a:extLst>
          </p:cNvPr>
          <p:cNvSpPr>
            <a:spLocks noGrp="1"/>
          </p:cNvSpPr>
          <p:nvPr>
            <p:ph type="title"/>
          </p:nvPr>
        </p:nvSpPr>
        <p:spPr>
          <a:xfrm>
            <a:off x="333937" y="2988075"/>
            <a:ext cx="5762063" cy="881849"/>
          </a:xfrm>
        </p:spPr>
        <p:txBody>
          <a:bodyPr/>
          <a:lstStyle/>
          <a:p>
            <a:r>
              <a:rPr lang="es-ES" dirty="0"/>
              <a:t>Métrica de Evaluación</a:t>
            </a:r>
          </a:p>
        </p:txBody>
      </p:sp>
      <p:sp>
        <p:nvSpPr>
          <p:cNvPr id="40" name="Marcador de texto 2">
            <a:extLst>
              <a:ext uri="{FF2B5EF4-FFF2-40B4-BE49-F238E27FC236}">
                <a16:creationId xmlns:a16="http://schemas.microsoft.com/office/drawing/2014/main" id="{D7E27C71-AE70-FC3D-6E83-190057C4A3D3}"/>
              </a:ext>
            </a:extLst>
          </p:cNvPr>
          <p:cNvSpPr txBox="1">
            <a:spLocks/>
          </p:cNvSpPr>
          <p:nvPr/>
        </p:nvSpPr>
        <p:spPr>
          <a:xfrm>
            <a:off x="333936" y="3732042"/>
            <a:ext cx="8509701" cy="602201"/>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endParaRPr lang="es-ES" sz="2400" dirty="0"/>
          </a:p>
        </p:txBody>
      </p:sp>
    </p:spTree>
    <p:extLst>
      <p:ext uri="{BB962C8B-B14F-4D97-AF65-F5344CB8AC3E}">
        <p14:creationId xmlns:p14="http://schemas.microsoft.com/office/powerpoint/2010/main" val="53863512"/>
      </p:ext>
    </p:extLst>
  </p:cSld>
  <p:clrMapOvr>
    <a:masterClrMapping/>
  </p:clrMapOvr>
  <mc:AlternateContent xmlns:mc="http://schemas.openxmlformats.org/markup-compatibility/2006" xmlns:p14="http://schemas.microsoft.com/office/powerpoint/2010/main">
    <mc:Choice Requires="p14">
      <p:transition spd="slow" p14:dur="2000" advTm="7567"/>
    </mc:Choice>
    <mc:Fallback xmlns="">
      <p:transition spd="slow" advTm="756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Método Tradicional</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1052950" y="1576130"/>
            <a:ext cx="5196929" cy="1852870"/>
          </a:xfrm>
        </p:spPr>
        <p:txBody>
          <a:bodyPr anchor="t">
            <a:noAutofit/>
          </a:bodyPr>
          <a:lstStyle/>
          <a:p>
            <a:pPr>
              <a:lnSpc>
                <a:spcPct val="300000"/>
              </a:lnSpc>
              <a:spcBef>
                <a:spcPts val="0"/>
              </a:spcBef>
              <a:spcAft>
                <a:spcPts val="1000"/>
              </a:spcAft>
            </a:pPr>
            <a:r>
              <a:rPr lang="es-ES" dirty="0"/>
              <a:t>Índices estadísticos de la matriz de confusión</a:t>
            </a:r>
          </a:p>
          <a:p>
            <a:pPr>
              <a:lnSpc>
                <a:spcPct val="300000"/>
              </a:lnSpc>
              <a:spcBef>
                <a:spcPts val="0"/>
              </a:spcBef>
              <a:spcAft>
                <a:spcPts val="1000"/>
              </a:spcAft>
            </a:pPr>
            <a:r>
              <a:rPr lang="es-ES" dirty="0"/>
              <a:t>Métrica F1 + Ajuste de Puntos (PA)</a:t>
            </a:r>
          </a:p>
        </p:txBody>
      </p:sp>
      <p:pic>
        <p:nvPicPr>
          <p:cNvPr id="11" name="Imagen 10">
            <a:extLst>
              <a:ext uri="{FF2B5EF4-FFF2-40B4-BE49-F238E27FC236}">
                <a16:creationId xmlns:a16="http://schemas.microsoft.com/office/drawing/2014/main" id="{882D295A-F868-8D32-FEF4-89DAAC412132}"/>
              </a:ext>
            </a:extLst>
          </p:cNvPr>
          <p:cNvPicPr>
            <a:picLocks noChangeAspect="1"/>
          </p:cNvPicPr>
          <p:nvPr/>
        </p:nvPicPr>
        <p:blipFill>
          <a:blip r:embed="rId4"/>
          <a:stretch>
            <a:fillRect/>
          </a:stretch>
        </p:blipFill>
        <p:spPr>
          <a:xfrm>
            <a:off x="6096000" y="1688199"/>
            <a:ext cx="5372331" cy="2487493"/>
          </a:xfrm>
          <a:prstGeom prst="rect">
            <a:avLst/>
          </a:prstGeom>
        </p:spPr>
      </p:pic>
      <p:pic>
        <p:nvPicPr>
          <p:cNvPr id="28" name="Imagen 27">
            <a:extLst>
              <a:ext uri="{FF2B5EF4-FFF2-40B4-BE49-F238E27FC236}">
                <a16:creationId xmlns:a16="http://schemas.microsoft.com/office/drawing/2014/main" id="{037E95D9-4451-CDC4-CF6A-253A9DC7B17C}"/>
              </a:ext>
            </a:extLst>
          </p:cNvPr>
          <p:cNvPicPr>
            <a:picLocks noChangeAspect="1"/>
          </p:cNvPicPr>
          <p:nvPr/>
        </p:nvPicPr>
        <p:blipFill>
          <a:blip r:embed="rId5"/>
          <a:stretch>
            <a:fillRect/>
          </a:stretch>
        </p:blipFill>
        <p:spPr>
          <a:xfrm>
            <a:off x="1445094" y="4784404"/>
            <a:ext cx="9609569" cy="1446940"/>
          </a:xfrm>
          <a:prstGeom prst="rect">
            <a:avLst/>
          </a:prstGeom>
        </p:spPr>
      </p:pic>
    </p:spTree>
    <p:custDataLst>
      <p:tags r:id="rId1"/>
    </p:custDataLst>
    <p:extLst>
      <p:ext uri="{BB962C8B-B14F-4D97-AF65-F5344CB8AC3E}">
        <p14:creationId xmlns:p14="http://schemas.microsoft.com/office/powerpoint/2010/main" val="2230444431"/>
      </p:ext>
    </p:extLst>
  </p:cSld>
  <p:clrMapOvr>
    <a:masterClrMapping/>
  </p:clrMapOvr>
  <mc:AlternateContent xmlns:mc="http://schemas.openxmlformats.org/markup-compatibility/2006" xmlns:p14="http://schemas.microsoft.com/office/powerpoint/2010/main">
    <mc:Choice Requires="p14">
      <p:transition spd="slow" p14:dur="2000" advTm="21591"/>
    </mc:Choice>
    <mc:Fallback xmlns="">
      <p:transition spd="slow" advTm="21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 calcmode="lin" valueType="num">
                                      <p:cBhvr additive="base">
                                        <p:cTn id="16"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Críticas al Método Tradicional</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1052950" y="1576129"/>
            <a:ext cx="8020029" cy="5002223"/>
          </a:xfrm>
        </p:spPr>
        <p:txBody>
          <a:bodyPr anchor="t">
            <a:noAutofit/>
          </a:bodyPr>
          <a:lstStyle/>
          <a:p>
            <a:pPr>
              <a:lnSpc>
                <a:spcPct val="300000"/>
              </a:lnSpc>
              <a:spcBef>
                <a:spcPts val="0"/>
              </a:spcBef>
              <a:spcAft>
                <a:spcPts val="1000"/>
              </a:spcAft>
            </a:pPr>
            <a:r>
              <a:rPr lang="es-ES" dirty="0"/>
              <a:t>Artículo “</a:t>
            </a:r>
            <a:r>
              <a:rPr lang="es-ES" i="1" dirty="0" err="1"/>
              <a:t>Towards</a:t>
            </a:r>
            <a:r>
              <a:rPr lang="es-ES" i="1" dirty="0"/>
              <a:t> a </a:t>
            </a:r>
            <a:r>
              <a:rPr lang="es-ES" i="1" dirty="0" err="1"/>
              <a:t>Rigorous</a:t>
            </a:r>
            <a:r>
              <a:rPr lang="es-ES" i="1" dirty="0"/>
              <a:t> </a:t>
            </a:r>
            <a:r>
              <a:rPr lang="es-ES" i="1" dirty="0" err="1"/>
              <a:t>Evaluation</a:t>
            </a:r>
            <a:r>
              <a:rPr lang="es-ES" i="1" dirty="0"/>
              <a:t> </a:t>
            </a:r>
            <a:r>
              <a:rPr lang="es-ES" i="1" dirty="0" err="1"/>
              <a:t>of</a:t>
            </a:r>
            <a:r>
              <a:rPr lang="es-ES" i="1" dirty="0"/>
              <a:t> Time-series Anomaly </a:t>
            </a:r>
            <a:r>
              <a:rPr lang="es-ES" i="1" dirty="0" err="1"/>
              <a:t>Detection</a:t>
            </a:r>
            <a:r>
              <a:rPr lang="es-ES" i="1" dirty="0"/>
              <a:t>”</a:t>
            </a:r>
            <a:endParaRPr lang="es-ES" dirty="0"/>
          </a:p>
          <a:p>
            <a:pPr>
              <a:lnSpc>
                <a:spcPct val="300000"/>
              </a:lnSpc>
              <a:spcBef>
                <a:spcPts val="0"/>
              </a:spcBef>
              <a:spcAft>
                <a:spcPts val="1000"/>
              </a:spcAft>
            </a:pPr>
            <a:r>
              <a:rPr lang="es-ES" dirty="0"/>
              <a:t>F1 + Ajuste de Puntos </a:t>
            </a:r>
            <a:r>
              <a:rPr lang="es-ES" dirty="0">
                <a:sym typeface="Wingdings" panose="05000000000000000000" pitchFamily="2" charset="2"/>
              </a:rPr>
              <a:t> sobreestima </a:t>
            </a:r>
          </a:p>
          <a:p>
            <a:pPr>
              <a:lnSpc>
                <a:spcPct val="300000"/>
              </a:lnSpc>
              <a:spcBef>
                <a:spcPts val="0"/>
              </a:spcBef>
              <a:spcAft>
                <a:spcPts val="1000"/>
              </a:spcAft>
            </a:pPr>
            <a:r>
              <a:rPr lang="es-ES" dirty="0"/>
              <a:t>F1 sin Ajuste de Puntos </a:t>
            </a:r>
            <a:r>
              <a:rPr lang="es-ES" dirty="0">
                <a:sym typeface="Wingdings" panose="05000000000000000000" pitchFamily="2" charset="2"/>
              </a:rPr>
              <a:t> subestima </a:t>
            </a:r>
          </a:p>
          <a:p>
            <a:pPr>
              <a:lnSpc>
                <a:spcPct val="300000"/>
              </a:lnSpc>
              <a:spcBef>
                <a:spcPts val="0"/>
              </a:spcBef>
              <a:spcAft>
                <a:spcPts val="1000"/>
              </a:spcAft>
            </a:pPr>
            <a:r>
              <a:rPr lang="es-ES" dirty="0">
                <a:sym typeface="Wingdings" panose="05000000000000000000" pitchFamily="2" charset="2"/>
              </a:rPr>
              <a:t>Debería existir un valor de referencia para F1</a:t>
            </a:r>
            <a:endParaRPr lang="es-ES" dirty="0"/>
          </a:p>
          <a:p>
            <a:pPr>
              <a:lnSpc>
                <a:spcPct val="300000"/>
              </a:lnSpc>
              <a:spcBef>
                <a:spcPts val="0"/>
              </a:spcBef>
              <a:spcAft>
                <a:spcPts val="1000"/>
              </a:spcAft>
            </a:pPr>
            <a:endParaRPr lang="es-ES" dirty="0"/>
          </a:p>
        </p:txBody>
      </p:sp>
      <p:grpSp>
        <p:nvGrpSpPr>
          <p:cNvPr id="9" name="Grupo 8">
            <a:extLst>
              <a:ext uri="{FF2B5EF4-FFF2-40B4-BE49-F238E27FC236}">
                <a16:creationId xmlns:a16="http://schemas.microsoft.com/office/drawing/2014/main" id="{8A2FA2CF-BE18-966E-E035-3EF3189E1F96}"/>
              </a:ext>
            </a:extLst>
          </p:cNvPr>
          <p:cNvGrpSpPr/>
          <p:nvPr/>
        </p:nvGrpSpPr>
        <p:grpSpPr>
          <a:xfrm>
            <a:off x="6454066" y="2708884"/>
            <a:ext cx="5237825" cy="3152253"/>
            <a:chOff x="6631619" y="2664495"/>
            <a:chExt cx="5237825" cy="3152253"/>
          </a:xfrm>
        </p:grpSpPr>
        <p:sp>
          <p:nvSpPr>
            <p:cNvPr id="7" name="Rectángulo 6">
              <a:extLst>
                <a:ext uri="{FF2B5EF4-FFF2-40B4-BE49-F238E27FC236}">
                  <a16:creationId xmlns:a16="http://schemas.microsoft.com/office/drawing/2014/main" id="{C5E66F97-8D9D-B32C-64E4-2B261312AE97}"/>
                </a:ext>
              </a:extLst>
            </p:cNvPr>
            <p:cNvSpPr/>
            <p:nvPr/>
          </p:nvSpPr>
          <p:spPr>
            <a:xfrm>
              <a:off x="6631619" y="2664495"/>
              <a:ext cx="5237825" cy="31522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ítulo 1">
              <a:extLst>
                <a:ext uri="{FF2B5EF4-FFF2-40B4-BE49-F238E27FC236}">
                  <a16:creationId xmlns:a16="http://schemas.microsoft.com/office/drawing/2014/main" id="{9B49DE1E-2013-FE46-2A66-9B1CB0E168B7}"/>
                </a:ext>
              </a:extLst>
            </p:cNvPr>
            <p:cNvSpPr txBox="1">
              <a:spLocks/>
            </p:cNvSpPr>
            <p:nvPr/>
          </p:nvSpPr>
          <p:spPr>
            <a:xfrm>
              <a:off x="6818049" y="2664495"/>
              <a:ext cx="5051395" cy="88184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200" dirty="0"/>
                <a:t>Soluciones del Artículo</a:t>
              </a:r>
            </a:p>
          </p:txBody>
        </p:sp>
        <p:sp>
          <p:nvSpPr>
            <p:cNvPr id="13" name="Marcador de texto 2">
              <a:extLst>
                <a:ext uri="{FF2B5EF4-FFF2-40B4-BE49-F238E27FC236}">
                  <a16:creationId xmlns:a16="http://schemas.microsoft.com/office/drawing/2014/main" id="{3C8FFE5B-0FA4-2122-7E7E-03E2B8FEECB2}"/>
                </a:ext>
              </a:extLst>
            </p:cNvPr>
            <p:cNvSpPr txBox="1">
              <a:spLocks/>
            </p:cNvSpPr>
            <p:nvPr/>
          </p:nvSpPr>
          <p:spPr>
            <a:xfrm>
              <a:off x="6818049" y="3452671"/>
              <a:ext cx="5051395" cy="2364077"/>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a:lnSpc>
                  <a:spcPct val="300000"/>
                </a:lnSpc>
                <a:spcBef>
                  <a:spcPts val="0"/>
                </a:spcBef>
                <a:spcAft>
                  <a:spcPts val="1000"/>
                </a:spcAft>
              </a:pPr>
              <a:r>
                <a:rPr lang="es-ES" dirty="0"/>
                <a:t>1. Reemplazar PA </a:t>
              </a:r>
              <a:r>
                <a:rPr lang="es-ES" dirty="0">
                  <a:sym typeface="Wingdings" panose="05000000000000000000" pitchFamily="2" charset="2"/>
                </a:rPr>
                <a:t> PA%K</a:t>
              </a:r>
            </a:p>
            <a:p>
              <a:pPr>
                <a:spcBef>
                  <a:spcPts val="0"/>
                </a:spcBef>
                <a:spcAft>
                  <a:spcPts val="1000"/>
                </a:spcAft>
              </a:pPr>
              <a:endParaRPr lang="es-ES" dirty="0">
                <a:sym typeface="Wingdings" panose="05000000000000000000" pitchFamily="2" charset="2"/>
              </a:endParaRPr>
            </a:p>
            <a:p>
              <a:pPr>
                <a:spcBef>
                  <a:spcPts val="0"/>
                </a:spcBef>
                <a:spcAft>
                  <a:spcPts val="1000"/>
                </a:spcAft>
              </a:pPr>
              <a:r>
                <a:rPr lang="es-ES" dirty="0">
                  <a:sym typeface="Wingdings" panose="05000000000000000000" pitchFamily="2" charset="2"/>
                </a:rPr>
                <a:t>2. Evaluación de modelos sin entrenar como referencia</a:t>
              </a:r>
              <a:endParaRPr lang="es-ES" dirty="0"/>
            </a:p>
          </p:txBody>
        </p:sp>
      </p:grpSp>
      <p:pic>
        <p:nvPicPr>
          <p:cNvPr id="15" name="Gráfico 14" descr="Insignia de cruz con relleno sólido">
            <a:extLst>
              <a:ext uri="{FF2B5EF4-FFF2-40B4-BE49-F238E27FC236}">
                <a16:creationId xmlns:a16="http://schemas.microsoft.com/office/drawing/2014/main" id="{1CA85B15-5E2B-2B68-FB7E-71CB958987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5072" y="3794519"/>
            <a:ext cx="540000" cy="540000"/>
          </a:xfrm>
          <a:prstGeom prst="rect">
            <a:avLst/>
          </a:prstGeom>
        </p:spPr>
      </p:pic>
      <p:pic>
        <p:nvPicPr>
          <p:cNvPr id="4" name="Imagen 3">
            <a:extLst>
              <a:ext uri="{FF2B5EF4-FFF2-40B4-BE49-F238E27FC236}">
                <a16:creationId xmlns:a16="http://schemas.microsoft.com/office/drawing/2014/main" id="{34660D65-8CB9-FC6B-1839-625480069483}"/>
              </a:ext>
            </a:extLst>
          </p:cNvPr>
          <p:cNvPicPr>
            <a:picLocks noChangeAspect="1"/>
          </p:cNvPicPr>
          <p:nvPr/>
        </p:nvPicPr>
        <p:blipFill>
          <a:blip r:embed="rId6"/>
          <a:stretch>
            <a:fillRect/>
          </a:stretch>
        </p:blipFill>
        <p:spPr>
          <a:xfrm>
            <a:off x="623288" y="5910576"/>
            <a:ext cx="5778620" cy="504000"/>
          </a:xfrm>
          <a:prstGeom prst="rect">
            <a:avLst/>
          </a:prstGeom>
        </p:spPr>
      </p:pic>
    </p:spTree>
    <p:custDataLst>
      <p:tags r:id="rId1"/>
    </p:custDataLst>
    <p:extLst>
      <p:ext uri="{BB962C8B-B14F-4D97-AF65-F5344CB8AC3E}">
        <p14:creationId xmlns:p14="http://schemas.microsoft.com/office/powerpoint/2010/main" val="702733163"/>
      </p:ext>
    </p:extLst>
  </p:cSld>
  <p:clrMapOvr>
    <a:masterClrMapping/>
  </p:clrMapOvr>
  <mc:AlternateContent xmlns:mc="http://schemas.openxmlformats.org/markup-compatibility/2006" xmlns:p14="http://schemas.microsoft.com/office/powerpoint/2010/main">
    <mc:Choice Requires="p14">
      <p:transition spd="slow" p14:dur="2000" advTm="92827"/>
    </mc:Choice>
    <mc:Fallback xmlns="">
      <p:transition spd="slow" advTm="92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 calcmode="lin" valueType="num">
                                      <p:cBhvr additive="base">
                                        <p:cTn id="18"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 calcmode="lin" valueType="num">
                                      <p:cBhvr additive="base">
                                        <p:cTn id="23"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ítulo 1">
            <a:extLst>
              <a:ext uri="{FF2B5EF4-FFF2-40B4-BE49-F238E27FC236}">
                <a16:creationId xmlns:a16="http://schemas.microsoft.com/office/drawing/2014/main" id="{6F0120DF-87FC-BAFB-EE78-AA0DAC9FBE76}"/>
              </a:ext>
            </a:extLst>
          </p:cNvPr>
          <p:cNvSpPr>
            <a:spLocks noGrp="1"/>
          </p:cNvSpPr>
          <p:nvPr>
            <p:ph type="title"/>
          </p:nvPr>
        </p:nvSpPr>
        <p:spPr>
          <a:xfrm>
            <a:off x="3191867" y="595578"/>
            <a:ext cx="5740466" cy="672306"/>
          </a:xfrm>
        </p:spPr>
        <p:txBody>
          <a:bodyPr vert="horz" lIns="91440" tIns="45720" rIns="91440" bIns="45720" rtlCol="0" anchor="t">
            <a:normAutofit/>
          </a:bodyPr>
          <a:lstStyle/>
          <a:p>
            <a:pPr algn="ctr"/>
            <a:r>
              <a:rPr lang="es-ES" sz="3600" dirty="0"/>
              <a:t>Objetivos</a:t>
            </a:r>
          </a:p>
        </p:txBody>
      </p:sp>
      <p:pic>
        <p:nvPicPr>
          <p:cNvPr id="11" name="Imagen 10">
            <a:extLst>
              <a:ext uri="{FF2B5EF4-FFF2-40B4-BE49-F238E27FC236}">
                <a16:creationId xmlns:a16="http://schemas.microsoft.com/office/drawing/2014/main" id="{E20DAAD3-C8A7-EB49-2D52-B23490D89B37}"/>
              </a:ext>
            </a:extLst>
          </p:cNvPr>
          <p:cNvPicPr>
            <a:picLocks noChangeAspect="1"/>
          </p:cNvPicPr>
          <p:nvPr/>
        </p:nvPicPr>
        <p:blipFill rotWithShape="1">
          <a:blip r:embed="rId4">
            <a:extLst>
              <a:ext uri="{28A0092B-C50C-407E-A947-70E740481C1C}">
                <a14:useLocalDpi xmlns:a14="http://schemas.microsoft.com/office/drawing/2010/main" val="0"/>
              </a:ext>
            </a:extLst>
          </a:blip>
          <a:srcRect l="34249" r="34249"/>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8" name="Isosceles Triangle 27">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texto 2">
            <a:extLst>
              <a:ext uri="{FF2B5EF4-FFF2-40B4-BE49-F238E27FC236}">
                <a16:creationId xmlns:a16="http://schemas.microsoft.com/office/drawing/2014/main" id="{1268CBCF-C30D-1DE5-D92C-1061EA451927}"/>
              </a:ext>
            </a:extLst>
          </p:cNvPr>
          <p:cNvSpPr>
            <a:spLocks noGrp="1"/>
          </p:cNvSpPr>
          <p:nvPr>
            <p:ph type="body" idx="1"/>
          </p:nvPr>
        </p:nvSpPr>
        <p:spPr>
          <a:xfrm>
            <a:off x="2770568" y="1459706"/>
            <a:ext cx="7069539" cy="4802716"/>
          </a:xfrm>
        </p:spPr>
        <p:txBody>
          <a:bodyPr vert="horz" lIns="91440" tIns="45720" rIns="91440" bIns="45720" rtlCol="0" anchor="t">
            <a:normAutofit/>
          </a:bodyPr>
          <a:lstStyle/>
          <a:p>
            <a:pPr>
              <a:lnSpc>
                <a:spcPct val="300000"/>
              </a:lnSpc>
            </a:pPr>
            <a:r>
              <a:rPr lang="es-ES" dirty="0"/>
              <a:t>Reforzar conceptos sobre evaluación y comparación de redes</a:t>
            </a:r>
          </a:p>
          <a:p>
            <a:pPr>
              <a:lnSpc>
                <a:spcPct val="300000"/>
              </a:lnSpc>
            </a:pPr>
            <a:endParaRPr lang="es-ES" sz="300" dirty="0"/>
          </a:p>
          <a:p>
            <a:r>
              <a:rPr lang="es-ES" dirty="0"/>
              <a:t>Aprender lo que es el diseño, desarrollo, ejecución y evaluación de un trabajo experimental</a:t>
            </a:r>
          </a:p>
          <a:p>
            <a:pPr>
              <a:lnSpc>
                <a:spcPct val="300000"/>
              </a:lnSpc>
            </a:pPr>
            <a:r>
              <a:rPr lang="es-ES" dirty="0"/>
              <a:t>Formación complementaria en un tópico relevante</a:t>
            </a:r>
          </a:p>
        </p:txBody>
      </p:sp>
    </p:spTree>
    <p:custDataLst>
      <p:tags r:id="rId1"/>
    </p:custDataLst>
    <p:extLst>
      <p:ext uri="{BB962C8B-B14F-4D97-AF65-F5344CB8AC3E}">
        <p14:creationId xmlns:p14="http://schemas.microsoft.com/office/powerpoint/2010/main" val="1610383486"/>
      </p:ext>
    </p:extLst>
  </p:cSld>
  <p:clrMapOvr>
    <a:masterClrMapping/>
  </p:clrMapOvr>
  <mc:AlternateContent xmlns:mc="http://schemas.openxmlformats.org/markup-compatibility/2006" xmlns:p14="http://schemas.microsoft.com/office/powerpoint/2010/main">
    <mc:Choice Requires="p14">
      <p:transition spd="slow" p14:dur="2000" advTm="21663"/>
    </mc:Choice>
    <mc:Fallback xmlns="">
      <p:transition spd="slow" advTm="21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Métrica Seleccionada</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1052950" y="1576129"/>
            <a:ext cx="7984518" cy="2915971"/>
          </a:xfrm>
        </p:spPr>
        <p:txBody>
          <a:bodyPr anchor="t">
            <a:noAutofit/>
          </a:bodyPr>
          <a:lstStyle/>
          <a:p>
            <a:pPr>
              <a:lnSpc>
                <a:spcPct val="300000"/>
              </a:lnSpc>
              <a:spcBef>
                <a:spcPts val="0"/>
              </a:spcBef>
              <a:spcAft>
                <a:spcPts val="1000"/>
              </a:spcAft>
            </a:pPr>
            <a:r>
              <a:rPr lang="es-ES" dirty="0"/>
              <a:t>Coeficiente de Correlación de Matthews (MCC)</a:t>
            </a:r>
          </a:p>
          <a:p>
            <a:pPr>
              <a:lnSpc>
                <a:spcPct val="300000"/>
              </a:lnSpc>
              <a:spcBef>
                <a:spcPts val="0"/>
              </a:spcBef>
              <a:spcAft>
                <a:spcPts val="1000"/>
              </a:spcAft>
            </a:pPr>
            <a:r>
              <a:rPr lang="es-ES" dirty="0"/>
              <a:t>Índice de clasificación binaria</a:t>
            </a:r>
          </a:p>
          <a:p>
            <a:pPr>
              <a:lnSpc>
                <a:spcPct val="300000"/>
              </a:lnSpc>
              <a:spcBef>
                <a:spcPts val="0"/>
              </a:spcBef>
              <a:spcAft>
                <a:spcPts val="1000"/>
              </a:spcAft>
            </a:pPr>
            <a:r>
              <a:rPr lang="es-ES" dirty="0"/>
              <a:t>Garantiza resultado alto sólo si se clasifican correctamente ambas clases</a:t>
            </a:r>
          </a:p>
        </p:txBody>
      </p:sp>
      <p:pic>
        <p:nvPicPr>
          <p:cNvPr id="4" name="Imagen 3">
            <a:extLst>
              <a:ext uri="{FF2B5EF4-FFF2-40B4-BE49-F238E27FC236}">
                <a16:creationId xmlns:a16="http://schemas.microsoft.com/office/drawing/2014/main" id="{0B9877DB-23C7-E153-125F-90DD53C4F0C0}"/>
              </a:ext>
            </a:extLst>
          </p:cNvPr>
          <p:cNvPicPr>
            <a:picLocks noChangeAspect="1"/>
          </p:cNvPicPr>
          <p:nvPr/>
        </p:nvPicPr>
        <p:blipFill>
          <a:blip r:embed="rId4"/>
          <a:stretch>
            <a:fillRect/>
          </a:stretch>
        </p:blipFill>
        <p:spPr>
          <a:xfrm>
            <a:off x="2280169" y="4549676"/>
            <a:ext cx="7631662" cy="1139502"/>
          </a:xfrm>
          <a:prstGeom prst="rect">
            <a:avLst/>
          </a:prstGeom>
        </p:spPr>
      </p:pic>
      <p:pic>
        <p:nvPicPr>
          <p:cNvPr id="5" name="Imagen 4">
            <a:extLst>
              <a:ext uri="{FF2B5EF4-FFF2-40B4-BE49-F238E27FC236}">
                <a16:creationId xmlns:a16="http://schemas.microsoft.com/office/drawing/2014/main" id="{1B91D5CB-EB18-A18F-0CE9-83A77FCA51ED}"/>
              </a:ext>
            </a:extLst>
          </p:cNvPr>
          <p:cNvPicPr>
            <a:picLocks noChangeAspect="1"/>
          </p:cNvPicPr>
          <p:nvPr/>
        </p:nvPicPr>
        <p:blipFill>
          <a:blip r:embed="rId5"/>
          <a:stretch>
            <a:fillRect/>
          </a:stretch>
        </p:blipFill>
        <p:spPr>
          <a:xfrm>
            <a:off x="634838" y="5780319"/>
            <a:ext cx="4410371" cy="648000"/>
          </a:xfrm>
          <a:prstGeom prst="rect">
            <a:avLst/>
          </a:prstGeom>
        </p:spPr>
      </p:pic>
    </p:spTree>
    <p:custDataLst>
      <p:tags r:id="rId1"/>
    </p:custDataLst>
    <p:extLst>
      <p:ext uri="{BB962C8B-B14F-4D97-AF65-F5344CB8AC3E}">
        <p14:creationId xmlns:p14="http://schemas.microsoft.com/office/powerpoint/2010/main" val="4201116672"/>
      </p:ext>
    </p:extLst>
  </p:cSld>
  <p:clrMapOvr>
    <a:masterClrMapping/>
  </p:clrMapOvr>
  <mc:AlternateContent xmlns:mc="http://schemas.openxmlformats.org/markup-compatibility/2006" xmlns:p14="http://schemas.microsoft.com/office/powerpoint/2010/main">
    <mc:Choice Requires="p14">
      <p:transition spd="slow" p14:dur="2000" advTm="26345"/>
    </mc:Choice>
    <mc:Fallback xmlns="">
      <p:transition spd="slow" advTm="263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 calcmode="lin" valueType="num">
                                      <p:cBhvr additive="base">
                                        <p:cTn id="15"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 calcmode="lin" valueType="num">
                                      <p:cBhvr additive="base">
                                        <p:cTn id="20"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E57A0045-E8A5-3301-846B-5B47E8F15629}"/>
              </a:ext>
            </a:extLst>
          </p:cNvPr>
          <p:cNvPicPr>
            <a:picLocks noChangeAspect="1"/>
          </p:cNvPicPr>
          <p:nvPr/>
        </p:nvPicPr>
        <p:blipFill rotWithShape="1">
          <a:blip r:embed="rId3">
            <a:extLst>
              <a:ext uri="{28A0092B-C50C-407E-A947-70E740481C1C}">
                <a14:useLocalDpi xmlns:a14="http://schemas.microsoft.com/office/drawing/2010/main" val="0"/>
              </a:ext>
            </a:extLst>
          </a:blip>
          <a:srcRect t="16378" b="16378"/>
          <a:stretch/>
        </p:blipFill>
        <p:spPr>
          <a:xfrm>
            <a:off x="5388746" y="-1"/>
            <a:ext cx="6803254"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2" name="Grupo 31">
            <a:extLst>
              <a:ext uri="{FF2B5EF4-FFF2-40B4-BE49-F238E27FC236}">
                <a16:creationId xmlns:a16="http://schemas.microsoft.com/office/drawing/2014/main" id="{8004121E-F4F6-89A3-CCBA-AF0D42994EBA}"/>
              </a:ext>
            </a:extLst>
          </p:cNvPr>
          <p:cNvGrpSpPr/>
          <p:nvPr/>
        </p:nvGrpSpPr>
        <p:grpSpPr>
          <a:xfrm>
            <a:off x="1047565" y="0"/>
            <a:ext cx="2012476" cy="2136927"/>
            <a:chOff x="1047565" y="0"/>
            <a:chExt cx="2012476" cy="2136927"/>
          </a:xfrm>
        </p:grpSpPr>
        <p:sp>
          <p:nvSpPr>
            <p:cNvPr id="34" name="Rectángulo 33">
              <a:extLst>
                <a:ext uri="{FF2B5EF4-FFF2-40B4-BE49-F238E27FC236}">
                  <a16:creationId xmlns:a16="http://schemas.microsoft.com/office/drawing/2014/main" id="{F59CF5AA-AB45-DD56-1F2C-8D23E5486D64}"/>
                </a:ext>
              </a:extLst>
            </p:cNvPr>
            <p:cNvSpPr/>
            <p:nvPr/>
          </p:nvSpPr>
          <p:spPr>
            <a:xfrm>
              <a:off x="1275629" y="592211"/>
              <a:ext cx="1784412" cy="154471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E1B6F1DF-AE8C-F277-84B0-B17C54158FDF}"/>
                </a:ext>
              </a:extLst>
            </p:cNvPr>
            <p:cNvSpPr/>
            <p:nvPr/>
          </p:nvSpPr>
          <p:spPr>
            <a:xfrm>
              <a:off x="1047565" y="0"/>
              <a:ext cx="1873188" cy="2015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400" b="1" dirty="0">
                  <a:latin typeface="+mj-lt"/>
                </a:rPr>
                <a:t>5</a:t>
              </a:r>
              <a:endParaRPr lang="es-ES" b="1" dirty="0">
                <a:latin typeface="+mj-lt"/>
              </a:endParaRPr>
            </a:p>
          </p:txBody>
        </p:sp>
      </p:grpSp>
      <p:sp>
        <p:nvSpPr>
          <p:cNvPr id="38" name="Título 1">
            <a:extLst>
              <a:ext uri="{FF2B5EF4-FFF2-40B4-BE49-F238E27FC236}">
                <a16:creationId xmlns:a16="http://schemas.microsoft.com/office/drawing/2014/main" id="{0D39341B-C612-29E6-3B79-EF6B62961056}"/>
              </a:ext>
            </a:extLst>
          </p:cNvPr>
          <p:cNvSpPr>
            <a:spLocks noGrp="1"/>
          </p:cNvSpPr>
          <p:nvPr>
            <p:ph type="title"/>
          </p:nvPr>
        </p:nvSpPr>
        <p:spPr>
          <a:xfrm>
            <a:off x="333937" y="2988075"/>
            <a:ext cx="5762063" cy="881849"/>
          </a:xfrm>
        </p:spPr>
        <p:txBody>
          <a:bodyPr/>
          <a:lstStyle/>
          <a:p>
            <a:r>
              <a:rPr lang="es-ES" dirty="0"/>
              <a:t>Entrenamiento</a:t>
            </a:r>
          </a:p>
        </p:txBody>
      </p:sp>
      <p:sp>
        <p:nvSpPr>
          <p:cNvPr id="40" name="Marcador de texto 2">
            <a:extLst>
              <a:ext uri="{FF2B5EF4-FFF2-40B4-BE49-F238E27FC236}">
                <a16:creationId xmlns:a16="http://schemas.microsoft.com/office/drawing/2014/main" id="{D7E27C71-AE70-FC3D-6E83-190057C4A3D3}"/>
              </a:ext>
            </a:extLst>
          </p:cNvPr>
          <p:cNvSpPr txBox="1">
            <a:spLocks/>
          </p:cNvSpPr>
          <p:nvPr/>
        </p:nvSpPr>
        <p:spPr>
          <a:xfrm>
            <a:off x="333936" y="3732042"/>
            <a:ext cx="8509701" cy="602201"/>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endParaRPr lang="es-ES" sz="2400" dirty="0"/>
          </a:p>
        </p:txBody>
      </p:sp>
    </p:spTree>
    <p:extLst>
      <p:ext uri="{BB962C8B-B14F-4D97-AF65-F5344CB8AC3E}">
        <p14:creationId xmlns:p14="http://schemas.microsoft.com/office/powerpoint/2010/main" val="1552349958"/>
      </p:ext>
    </p:extLst>
  </p:cSld>
  <p:clrMapOvr>
    <a:masterClrMapping/>
  </p:clrMapOvr>
  <mc:AlternateContent xmlns:mc="http://schemas.openxmlformats.org/markup-compatibility/2006" xmlns:p14="http://schemas.microsoft.com/office/powerpoint/2010/main">
    <mc:Choice Requires="p14">
      <p:transition spd="slow" p14:dur="2000" advTm="1617"/>
    </mc:Choice>
    <mc:Fallback xmlns="">
      <p:transition spd="slow" advTm="161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49" y="560204"/>
            <a:ext cx="10758049" cy="881849"/>
          </a:xfrm>
        </p:spPr>
        <p:txBody>
          <a:bodyPr/>
          <a:lstStyle/>
          <a:p>
            <a:r>
              <a:rPr lang="es-ES" dirty="0"/>
              <a:t>Procedimiento</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1067019" y="1543653"/>
            <a:ext cx="5043050" cy="1396495"/>
          </a:xfrm>
        </p:spPr>
        <p:txBody>
          <a:bodyPr numCol="1" anchor="t">
            <a:noAutofit/>
          </a:bodyPr>
          <a:lstStyle/>
          <a:p>
            <a:pPr>
              <a:lnSpc>
                <a:spcPct val="200000"/>
              </a:lnSpc>
              <a:spcBef>
                <a:spcPts val="0"/>
              </a:spcBef>
              <a:spcAft>
                <a:spcPts val="1000"/>
              </a:spcAft>
            </a:pPr>
            <a:r>
              <a:rPr lang="es-ES" dirty="0"/>
              <a:t>Búsqueda exhaustiva</a:t>
            </a:r>
          </a:p>
          <a:p>
            <a:pPr>
              <a:lnSpc>
                <a:spcPct val="200000"/>
              </a:lnSpc>
              <a:spcBef>
                <a:spcPts val="0"/>
              </a:spcBef>
              <a:spcAft>
                <a:spcPts val="1000"/>
              </a:spcAft>
            </a:pPr>
            <a:r>
              <a:rPr lang="es-ES" dirty="0"/>
              <a:t>Validación cruzada: K-Fold = 10</a:t>
            </a:r>
          </a:p>
          <a:p>
            <a:pPr>
              <a:lnSpc>
                <a:spcPct val="200000"/>
              </a:lnSpc>
              <a:spcBef>
                <a:spcPts val="0"/>
              </a:spcBef>
              <a:spcAft>
                <a:spcPts val="1000"/>
              </a:spcAft>
            </a:pPr>
            <a:endParaRPr lang="es-ES" dirty="0"/>
          </a:p>
          <a:p>
            <a:pPr>
              <a:lnSpc>
                <a:spcPct val="200000"/>
              </a:lnSpc>
              <a:spcBef>
                <a:spcPts val="0"/>
              </a:spcBef>
              <a:spcAft>
                <a:spcPts val="1000"/>
              </a:spcAft>
            </a:pPr>
            <a:endParaRPr lang="es-ES" dirty="0"/>
          </a:p>
        </p:txBody>
      </p:sp>
      <p:pic>
        <p:nvPicPr>
          <p:cNvPr id="7" name="Imagen 6" descr="Interfaz de usuario gráfica, Texto&#10;&#10;Descripción generada automáticamente">
            <a:extLst>
              <a:ext uri="{FF2B5EF4-FFF2-40B4-BE49-F238E27FC236}">
                <a16:creationId xmlns:a16="http://schemas.microsoft.com/office/drawing/2014/main" id="{C744EAE1-A7F1-794A-D4C5-8F593418B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099" y="4754026"/>
            <a:ext cx="5098375" cy="1230620"/>
          </a:xfrm>
          <a:prstGeom prst="rect">
            <a:avLst/>
          </a:prstGeom>
        </p:spPr>
      </p:pic>
      <p:pic>
        <p:nvPicPr>
          <p:cNvPr id="9" name="Imagen 8" descr="Texto&#10;&#10;Descripción generada automáticamente">
            <a:extLst>
              <a:ext uri="{FF2B5EF4-FFF2-40B4-BE49-F238E27FC236}">
                <a16:creationId xmlns:a16="http://schemas.microsoft.com/office/drawing/2014/main" id="{22235A67-4618-4728-9F00-74D5678FF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225" y="1174139"/>
            <a:ext cx="6131730" cy="2263509"/>
          </a:xfrm>
          <a:prstGeom prst="rect">
            <a:avLst/>
          </a:prstGeom>
        </p:spPr>
      </p:pic>
      <p:sp>
        <p:nvSpPr>
          <p:cNvPr id="10" name="Marcador de texto 2">
            <a:extLst>
              <a:ext uri="{FF2B5EF4-FFF2-40B4-BE49-F238E27FC236}">
                <a16:creationId xmlns:a16="http://schemas.microsoft.com/office/drawing/2014/main" id="{078CC24C-A3FC-6793-EFA3-CCE5C6D528BA}"/>
              </a:ext>
            </a:extLst>
          </p:cNvPr>
          <p:cNvSpPr txBox="1">
            <a:spLocks/>
          </p:cNvSpPr>
          <p:nvPr/>
        </p:nvSpPr>
        <p:spPr>
          <a:xfrm>
            <a:off x="1065317" y="3099393"/>
            <a:ext cx="6131730" cy="3498246"/>
          </a:xfrm>
          <a:prstGeom prst="rect">
            <a:avLst/>
          </a:prstGeom>
        </p:spPr>
        <p:txBody>
          <a:bodyPr vert="horz" lIns="91440" tIns="45720" rIns="91440" bIns="45720" numCol="1"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a:lnSpc>
                <a:spcPct val="150000"/>
              </a:lnSpc>
              <a:spcBef>
                <a:spcPts val="0"/>
              </a:spcBef>
              <a:spcAft>
                <a:spcPts val="1000"/>
              </a:spcAft>
            </a:pPr>
            <a:r>
              <a:rPr lang="es-ES" dirty="0"/>
              <a:t>Metodología basada en:</a:t>
            </a:r>
          </a:p>
          <a:p>
            <a:pPr marL="342900" indent="-342900">
              <a:lnSpc>
                <a:spcPct val="150000"/>
              </a:lnSpc>
              <a:spcBef>
                <a:spcPts val="0"/>
              </a:spcBef>
              <a:spcAft>
                <a:spcPts val="1000"/>
              </a:spcAft>
              <a:buFont typeface="+mj-lt"/>
              <a:buAutoNum type="arabicPeriod"/>
            </a:pPr>
            <a:r>
              <a:rPr lang="es-ES" dirty="0"/>
              <a:t>Scripts que ejecutan experimentos de forma aislada</a:t>
            </a:r>
          </a:p>
          <a:p>
            <a:pPr marL="342900" indent="-342900">
              <a:lnSpc>
                <a:spcPct val="150000"/>
              </a:lnSpc>
              <a:spcBef>
                <a:spcPts val="0"/>
              </a:spcBef>
              <a:spcAft>
                <a:spcPts val="1000"/>
              </a:spcAft>
              <a:buFont typeface="+mj-lt"/>
              <a:buAutoNum type="arabicPeriod"/>
            </a:pPr>
            <a:r>
              <a:rPr lang="es-ES" dirty="0"/>
              <a:t>Paralelizar la ejecución entre 70 cuadernos de Colab</a:t>
            </a:r>
          </a:p>
          <a:p>
            <a:pPr marL="342900" indent="-342900">
              <a:lnSpc>
                <a:spcPct val="150000"/>
              </a:lnSpc>
              <a:spcBef>
                <a:spcPts val="0"/>
              </a:spcBef>
              <a:spcAft>
                <a:spcPts val="1000"/>
              </a:spcAft>
              <a:buFont typeface="+mj-lt"/>
              <a:buAutoNum type="arabicPeriod"/>
            </a:pPr>
            <a:r>
              <a:rPr lang="es-ES" dirty="0"/>
              <a:t>Google Drive como almacenamiento compartido</a:t>
            </a:r>
          </a:p>
        </p:txBody>
      </p:sp>
    </p:spTree>
    <p:custDataLst>
      <p:tags r:id="rId1"/>
    </p:custDataLst>
    <p:extLst>
      <p:ext uri="{BB962C8B-B14F-4D97-AF65-F5344CB8AC3E}">
        <p14:creationId xmlns:p14="http://schemas.microsoft.com/office/powerpoint/2010/main" val="390534660"/>
      </p:ext>
    </p:extLst>
  </p:cSld>
  <p:clrMapOvr>
    <a:masterClrMapping/>
  </p:clrMapOvr>
  <mc:AlternateContent xmlns:mc="http://schemas.openxmlformats.org/markup-compatibility/2006" xmlns:p14="http://schemas.microsoft.com/office/powerpoint/2010/main">
    <mc:Choice Requires="p14">
      <p:transition spd="slow" p14:dur="2000" advTm="29900"/>
    </mc:Choice>
    <mc:Fallback xmlns="">
      <p:transition spd="slow" advTm="29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additive="base">
                                        <p:cTn id="19"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 calcmode="lin" valueType="num">
                                      <p:cBhvr additive="base">
                                        <p:cTn id="25" dur="5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 calcmode="lin" valueType="num">
                                      <p:cBhvr additive="base">
                                        <p:cTn id="34" dur="5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
                                            <p:txEl>
                                              <p:pRg st="3" end="3"/>
                                            </p:txEl>
                                          </p:spTgt>
                                        </p:tgtEl>
                                        <p:attrNameLst>
                                          <p:attrName>style.visibility</p:attrName>
                                        </p:attrNameLst>
                                      </p:cBhvr>
                                      <p:to>
                                        <p:strVal val="visible"/>
                                      </p:to>
                                    </p:set>
                                    <p:anim calcmode="lin" valueType="num">
                                      <p:cBhvr additive="base">
                                        <p:cTn id="43" dur="500" fill="hold"/>
                                        <p:tgtEl>
                                          <p:spTgt spid="10">
                                            <p:txEl>
                                              <p:pRg st="3" end="3"/>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Tiempo Empleado</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1052950" y="1327553"/>
            <a:ext cx="4948354" cy="4970243"/>
          </a:xfrm>
        </p:spPr>
        <p:txBody>
          <a:bodyPr anchor="t">
            <a:noAutofit/>
          </a:bodyPr>
          <a:lstStyle/>
          <a:p>
            <a:pPr>
              <a:lnSpc>
                <a:spcPct val="300000"/>
              </a:lnSpc>
              <a:spcBef>
                <a:spcPts val="0"/>
              </a:spcBef>
              <a:spcAft>
                <a:spcPts val="1000"/>
              </a:spcAft>
            </a:pPr>
            <a:r>
              <a:rPr lang="es-ES" dirty="0"/>
              <a:t>Ejecución por lotes: periodos ~7 horas</a:t>
            </a:r>
          </a:p>
          <a:p>
            <a:pPr>
              <a:lnSpc>
                <a:spcPct val="300000"/>
              </a:lnSpc>
              <a:spcBef>
                <a:spcPts val="0"/>
              </a:spcBef>
              <a:spcAft>
                <a:spcPts val="1000"/>
              </a:spcAft>
            </a:pPr>
            <a:endParaRPr lang="es-ES" sz="100" dirty="0"/>
          </a:p>
          <a:p>
            <a:pPr>
              <a:spcBef>
                <a:spcPts val="0"/>
              </a:spcBef>
              <a:spcAft>
                <a:spcPts val="1000"/>
              </a:spcAft>
            </a:pPr>
            <a:r>
              <a:rPr lang="es-ES" dirty="0"/>
              <a:t>Última ejecución completa Perceptrón:</a:t>
            </a:r>
          </a:p>
          <a:p>
            <a:pPr marL="285750" indent="-285750">
              <a:spcBef>
                <a:spcPts val="0"/>
              </a:spcBef>
              <a:spcAft>
                <a:spcPts val="1000"/>
              </a:spcAft>
              <a:buFont typeface="Arial" panose="020B0604020202020204" pitchFamily="34" charset="0"/>
              <a:buChar char="•"/>
            </a:pPr>
            <a:r>
              <a:rPr lang="es-ES" dirty="0"/>
              <a:t>~83 horas </a:t>
            </a:r>
            <a:r>
              <a:rPr lang="es-ES" dirty="0">
                <a:sym typeface="Wingdings" panose="05000000000000000000" pitchFamily="2" charset="2"/>
              </a:rPr>
              <a:t></a:t>
            </a:r>
            <a:r>
              <a:rPr lang="es-ES" dirty="0"/>
              <a:t> 10 días</a:t>
            </a:r>
          </a:p>
          <a:p>
            <a:pPr marL="285750" indent="-285750">
              <a:spcBef>
                <a:spcPts val="0"/>
              </a:spcBef>
              <a:spcAft>
                <a:spcPts val="1000"/>
              </a:spcAft>
              <a:buFont typeface="Arial" panose="020B0604020202020204" pitchFamily="34" charset="0"/>
              <a:buChar char="•"/>
            </a:pPr>
            <a:r>
              <a:rPr lang="es-ES" dirty="0"/>
              <a:t>7.200 configuraciones (series periódicas)</a:t>
            </a:r>
          </a:p>
          <a:p>
            <a:pPr marL="285750" indent="-285750">
              <a:spcBef>
                <a:spcPts val="0"/>
              </a:spcBef>
              <a:spcAft>
                <a:spcPts val="1000"/>
              </a:spcAft>
              <a:buFont typeface="Arial" panose="020B0604020202020204" pitchFamily="34" charset="0"/>
              <a:buChar char="•"/>
            </a:pPr>
            <a:r>
              <a:rPr lang="es-ES" dirty="0"/>
              <a:t>2.160 configuraciones (series naturales)</a:t>
            </a:r>
          </a:p>
          <a:p>
            <a:pPr>
              <a:spcBef>
                <a:spcPts val="0"/>
              </a:spcBef>
              <a:spcAft>
                <a:spcPts val="1000"/>
              </a:spcAft>
            </a:pPr>
            <a:endParaRPr lang="es-ES" dirty="0"/>
          </a:p>
          <a:p>
            <a:pPr>
              <a:spcBef>
                <a:spcPts val="0"/>
              </a:spcBef>
              <a:spcAft>
                <a:spcPts val="1000"/>
              </a:spcAft>
            </a:pPr>
            <a:r>
              <a:rPr lang="es-ES" dirty="0"/>
              <a:t>Última ejecución completa Autoencoder: </a:t>
            </a:r>
          </a:p>
          <a:p>
            <a:pPr marL="285750" indent="-285750">
              <a:spcBef>
                <a:spcPts val="0"/>
              </a:spcBef>
              <a:spcAft>
                <a:spcPts val="1000"/>
              </a:spcAft>
              <a:buFont typeface="Arial" panose="020B0604020202020204" pitchFamily="34" charset="0"/>
              <a:buChar char="•"/>
            </a:pPr>
            <a:r>
              <a:rPr lang="es-ES" dirty="0"/>
              <a:t>~23 horas </a:t>
            </a:r>
            <a:r>
              <a:rPr lang="es-ES" dirty="0">
                <a:sym typeface="Wingdings" panose="05000000000000000000" pitchFamily="2" charset="2"/>
              </a:rPr>
              <a:t></a:t>
            </a:r>
            <a:r>
              <a:rPr lang="es-ES" dirty="0"/>
              <a:t> 3 días</a:t>
            </a:r>
          </a:p>
          <a:p>
            <a:pPr marL="285750" indent="-285750">
              <a:spcBef>
                <a:spcPts val="0"/>
              </a:spcBef>
              <a:spcAft>
                <a:spcPts val="1000"/>
              </a:spcAft>
              <a:buFont typeface="Arial" panose="020B0604020202020204" pitchFamily="34" charset="0"/>
              <a:buChar char="•"/>
            </a:pPr>
            <a:r>
              <a:rPr lang="es-ES" dirty="0"/>
              <a:t>3.240 configuraciones (series periódicas)</a:t>
            </a:r>
          </a:p>
          <a:p>
            <a:pPr marL="285750" indent="-285750">
              <a:spcBef>
                <a:spcPts val="0"/>
              </a:spcBef>
              <a:spcAft>
                <a:spcPts val="1000"/>
              </a:spcAft>
              <a:buFont typeface="Arial" panose="020B0604020202020204" pitchFamily="34" charset="0"/>
              <a:buChar char="•"/>
            </a:pPr>
            <a:r>
              <a:rPr lang="es-ES" dirty="0"/>
              <a:t>1.296 configuraciones (series naturales)</a:t>
            </a:r>
          </a:p>
        </p:txBody>
      </p:sp>
      <p:pic>
        <p:nvPicPr>
          <p:cNvPr id="4" name="Imagen 3">
            <a:extLst>
              <a:ext uri="{FF2B5EF4-FFF2-40B4-BE49-F238E27FC236}">
                <a16:creationId xmlns:a16="http://schemas.microsoft.com/office/drawing/2014/main" id="{8A55FA5E-FDB5-1200-F915-EDE1D937C726}"/>
              </a:ext>
            </a:extLst>
          </p:cNvPr>
          <p:cNvPicPr>
            <a:picLocks noChangeAspect="1"/>
          </p:cNvPicPr>
          <p:nvPr/>
        </p:nvPicPr>
        <p:blipFill>
          <a:blip r:embed="rId4"/>
          <a:stretch>
            <a:fillRect/>
          </a:stretch>
        </p:blipFill>
        <p:spPr>
          <a:xfrm>
            <a:off x="6152272" y="2009013"/>
            <a:ext cx="5772958" cy="1906665"/>
          </a:xfrm>
          <a:prstGeom prst="rect">
            <a:avLst/>
          </a:prstGeom>
        </p:spPr>
      </p:pic>
      <p:pic>
        <p:nvPicPr>
          <p:cNvPr id="10" name="Imagen 9">
            <a:extLst>
              <a:ext uri="{FF2B5EF4-FFF2-40B4-BE49-F238E27FC236}">
                <a16:creationId xmlns:a16="http://schemas.microsoft.com/office/drawing/2014/main" id="{BCC744F0-0B49-6D27-3209-F4A24AAF18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52272" y="4151393"/>
            <a:ext cx="5772958" cy="1843638"/>
          </a:xfrm>
          <a:prstGeom prst="rect">
            <a:avLst/>
          </a:prstGeom>
        </p:spPr>
      </p:pic>
    </p:spTree>
    <p:custDataLst>
      <p:tags r:id="rId1"/>
    </p:custDataLst>
    <p:extLst>
      <p:ext uri="{BB962C8B-B14F-4D97-AF65-F5344CB8AC3E}">
        <p14:creationId xmlns:p14="http://schemas.microsoft.com/office/powerpoint/2010/main" val="3920585168"/>
      </p:ext>
    </p:extLst>
  </p:cSld>
  <p:clrMapOvr>
    <a:masterClrMapping/>
  </p:clrMapOvr>
  <mc:AlternateContent xmlns:mc="http://schemas.openxmlformats.org/markup-compatibility/2006" xmlns:p14="http://schemas.microsoft.com/office/powerpoint/2010/main">
    <mc:Choice Requires="p14">
      <p:transition spd="slow" p14:dur="2000" advTm="49332"/>
    </mc:Choice>
    <mc:Fallback xmlns="">
      <p:transition spd="slow" advTm="493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500"/>
                            </p:stCondLst>
                            <p:childTnLst>
                              <p:par>
                                <p:cTn id="19" presetID="2" presetClass="entr" presetSubtype="8" fill="hold" grpId="0" nodeType="after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 calcmode="lin" valueType="num">
                                      <p:cBhvr additive="base">
                                        <p:cTn id="21"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8" fill="hold" grpId="0" nodeType="after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 calcmode="lin" valueType="num">
                                      <p:cBhvr additive="base">
                                        <p:cTn id="26"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8" fill="hold" grpId="0" nodeType="after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par>
                          <p:cTn id="42" fill="hold">
                            <p:stCondLst>
                              <p:cond delay="500"/>
                            </p:stCondLst>
                            <p:childTnLst>
                              <p:par>
                                <p:cTn id="43" presetID="2" presetClass="entr" presetSubtype="8" fill="hold" grpId="0" nodeType="after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anim calcmode="lin" valueType="num">
                                      <p:cBhvr additive="base">
                                        <p:cTn id="45" dur="5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par>
                          <p:cTn id="47" fill="hold">
                            <p:stCondLst>
                              <p:cond delay="1000"/>
                            </p:stCondLst>
                            <p:childTnLst>
                              <p:par>
                                <p:cTn id="48" presetID="2" presetClass="entr" presetSubtype="8" fill="hold" grpId="0" nodeType="after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anim calcmode="lin" valueType="num">
                                      <p:cBhvr additive="base">
                                        <p:cTn id="50" dur="500" fill="hold"/>
                                        <p:tgtEl>
                                          <p:spTgt spid="8">
                                            <p:txEl>
                                              <p:pRg st="9" end="9"/>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8">
                                            <p:txEl>
                                              <p:pRg st="9" end="9"/>
                                            </p:txEl>
                                          </p:spTgt>
                                        </p:tgtEl>
                                        <p:attrNameLst>
                                          <p:attrName>ppt_y</p:attrName>
                                        </p:attrNameLst>
                                      </p:cBhvr>
                                      <p:tavLst>
                                        <p:tav tm="0">
                                          <p:val>
                                            <p:strVal val="#ppt_y"/>
                                          </p:val>
                                        </p:tav>
                                        <p:tav tm="100000">
                                          <p:val>
                                            <p:strVal val="#ppt_y"/>
                                          </p:val>
                                        </p:tav>
                                      </p:tavLst>
                                    </p:anim>
                                  </p:childTnLst>
                                </p:cTn>
                              </p:par>
                            </p:childTnLst>
                          </p:cTn>
                        </p:par>
                        <p:par>
                          <p:cTn id="52" fill="hold">
                            <p:stCondLst>
                              <p:cond delay="1500"/>
                            </p:stCondLst>
                            <p:childTnLst>
                              <p:par>
                                <p:cTn id="53" presetID="2" presetClass="entr" presetSubtype="8" fill="hold" grpId="0" nodeType="afterEffect">
                                  <p:stCondLst>
                                    <p:cond delay="0"/>
                                  </p:stCondLst>
                                  <p:childTnLst>
                                    <p:set>
                                      <p:cBhvr>
                                        <p:cTn id="54" dur="1" fill="hold">
                                          <p:stCondLst>
                                            <p:cond delay="0"/>
                                          </p:stCondLst>
                                        </p:cTn>
                                        <p:tgtEl>
                                          <p:spTgt spid="8">
                                            <p:txEl>
                                              <p:pRg st="10" end="10"/>
                                            </p:txEl>
                                          </p:spTgt>
                                        </p:tgtEl>
                                        <p:attrNameLst>
                                          <p:attrName>style.visibility</p:attrName>
                                        </p:attrNameLst>
                                      </p:cBhvr>
                                      <p:to>
                                        <p:strVal val="visible"/>
                                      </p:to>
                                    </p:set>
                                    <p:anim calcmode="lin" valueType="num">
                                      <p:cBhvr additive="base">
                                        <p:cTn id="55" dur="500" fill="hold"/>
                                        <p:tgtEl>
                                          <p:spTgt spid="8">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Recopilación de Resultados</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904397" y="1452329"/>
            <a:ext cx="5822506" cy="2995871"/>
          </a:xfrm>
        </p:spPr>
        <p:txBody>
          <a:bodyPr anchor="t">
            <a:noAutofit/>
          </a:bodyPr>
          <a:lstStyle/>
          <a:p>
            <a:pPr>
              <a:lnSpc>
                <a:spcPct val="250000"/>
              </a:lnSpc>
              <a:spcBef>
                <a:spcPts val="0"/>
              </a:spcBef>
              <a:spcAft>
                <a:spcPts val="1000"/>
              </a:spcAft>
            </a:pPr>
            <a:r>
              <a:rPr lang="es-ES" dirty="0"/>
              <a:t>3 tipos de fichero CSV</a:t>
            </a:r>
          </a:p>
          <a:p>
            <a:pPr>
              <a:lnSpc>
                <a:spcPct val="250000"/>
              </a:lnSpc>
              <a:spcBef>
                <a:spcPts val="0"/>
              </a:spcBef>
              <a:spcAft>
                <a:spcPts val="1000"/>
              </a:spcAft>
            </a:pPr>
            <a:r>
              <a:rPr lang="es-ES" dirty="0"/>
              <a:t>Por cada configuración</a:t>
            </a:r>
          </a:p>
          <a:p>
            <a:pPr>
              <a:lnSpc>
                <a:spcPct val="250000"/>
              </a:lnSpc>
              <a:spcBef>
                <a:spcPts val="0"/>
              </a:spcBef>
              <a:spcAft>
                <a:spcPts val="1000"/>
              </a:spcAft>
            </a:pPr>
            <a:r>
              <a:rPr lang="es-ES" dirty="0"/>
              <a:t>Por cada combinación de hiperparámetros de red</a:t>
            </a:r>
          </a:p>
          <a:p>
            <a:pPr>
              <a:lnSpc>
                <a:spcPct val="250000"/>
              </a:lnSpc>
              <a:spcBef>
                <a:spcPts val="0"/>
              </a:spcBef>
              <a:spcAft>
                <a:spcPts val="1000"/>
              </a:spcAft>
            </a:pPr>
            <a:r>
              <a:rPr lang="es-ES" dirty="0"/>
              <a:t>Por cada arquitectura</a:t>
            </a:r>
          </a:p>
        </p:txBody>
      </p:sp>
      <p:pic>
        <p:nvPicPr>
          <p:cNvPr id="9" name="Imagen 8">
            <a:extLst>
              <a:ext uri="{FF2B5EF4-FFF2-40B4-BE49-F238E27FC236}">
                <a16:creationId xmlns:a16="http://schemas.microsoft.com/office/drawing/2014/main" id="{F0A8F9B7-7CE8-F1CC-47CE-EE327C29B2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02642" y="1996933"/>
            <a:ext cx="5196333" cy="1906665"/>
          </a:xfrm>
          <a:prstGeom prst="rect">
            <a:avLst/>
          </a:prstGeom>
        </p:spPr>
      </p:pic>
      <p:pic>
        <p:nvPicPr>
          <p:cNvPr id="11" name="Imagen 10">
            <a:extLst>
              <a:ext uri="{FF2B5EF4-FFF2-40B4-BE49-F238E27FC236}">
                <a16:creationId xmlns:a16="http://schemas.microsoft.com/office/drawing/2014/main" id="{6B83F753-AE56-141D-D270-156592084E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22772" y="4773394"/>
            <a:ext cx="5487447" cy="1521575"/>
          </a:xfrm>
          <a:prstGeom prst="rect">
            <a:avLst/>
          </a:prstGeom>
        </p:spPr>
      </p:pic>
      <p:pic>
        <p:nvPicPr>
          <p:cNvPr id="12" name="Imagen 11">
            <a:extLst>
              <a:ext uri="{FF2B5EF4-FFF2-40B4-BE49-F238E27FC236}">
                <a16:creationId xmlns:a16="http://schemas.microsoft.com/office/drawing/2014/main" id="{7B726BF0-DD5E-600C-DE86-6729883CC38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0828" y="4843713"/>
            <a:ext cx="5728803" cy="1466032"/>
          </a:xfrm>
          <a:prstGeom prst="rect">
            <a:avLst/>
          </a:prstGeom>
        </p:spPr>
      </p:pic>
      <p:grpSp>
        <p:nvGrpSpPr>
          <p:cNvPr id="14" name="Grupo 13">
            <a:extLst>
              <a:ext uri="{FF2B5EF4-FFF2-40B4-BE49-F238E27FC236}">
                <a16:creationId xmlns:a16="http://schemas.microsoft.com/office/drawing/2014/main" id="{91D06AAC-1B3E-4C1B-EF24-86E1F14746CA}"/>
              </a:ext>
            </a:extLst>
          </p:cNvPr>
          <p:cNvGrpSpPr/>
          <p:nvPr/>
        </p:nvGrpSpPr>
        <p:grpSpPr>
          <a:xfrm>
            <a:off x="2565647" y="4418079"/>
            <a:ext cx="1384916" cy="1891666"/>
            <a:chOff x="8275642" y="1454499"/>
            <a:chExt cx="1384916" cy="1891666"/>
          </a:xfrm>
        </p:grpSpPr>
        <p:sp>
          <p:nvSpPr>
            <p:cNvPr id="15" name="Rectángulo 14">
              <a:extLst>
                <a:ext uri="{FF2B5EF4-FFF2-40B4-BE49-F238E27FC236}">
                  <a16:creationId xmlns:a16="http://schemas.microsoft.com/office/drawing/2014/main" id="{9AA12CDB-F776-45DF-1E19-754CE6D3A68C}"/>
                </a:ext>
              </a:extLst>
            </p:cNvPr>
            <p:cNvSpPr/>
            <p:nvPr/>
          </p:nvSpPr>
          <p:spPr>
            <a:xfrm>
              <a:off x="8275642" y="1882066"/>
              <a:ext cx="1384916" cy="14640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Flecha: hacia abajo 15">
              <a:extLst>
                <a:ext uri="{FF2B5EF4-FFF2-40B4-BE49-F238E27FC236}">
                  <a16:creationId xmlns:a16="http://schemas.microsoft.com/office/drawing/2014/main" id="{8A737541-44CD-FC32-C44C-AC26C8B922BF}"/>
                </a:ext>
              </a:extLst>
            </p:cNvPr>
            <p:cNvSpPr/>
            <p:nvPr/>
          </p:nvSpPr>
          <p:spPr>
            <a:xfrm>
              <a:off x="9223898" y="1454499"/>
              <a:ext cx="337351" cy="40427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custDataLst>
      <p:tags r:id="rId1"/>
    </p:custDataLst>
    <p:extLst>
      <p:ext uri="{BB962C8B-B14F-4D97-AF65-F5344CB8AC3E}">
        <p14:creationId xmlns:p14="http://schemas.microsoft.com/office/powerpoint/2010/main" val="2948410269"/>
      </p:ext>
    </p:extLst>
  </p:cSld>
  <p:clrMapOvr>
    <a:masterClrMapping/>
  </p:clrMapOvr>
  <mc:AlternateContent xmlns:mc="http://schemas.openxmlformats.org/markup-compatibility/2006" xmlns:p14="http://schemas.microsoft.com/office/powerpoint/2010/main">
    <mc:Choice Requires="p14">
      <p:transition spd="slow" p14:dur="2000" advTm="100195"/>
    </mc:Choice>
    <mc:Fallback xmlns="">
      <p:transition spd="slow" advTm="100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 calcmode="lin" valueType="num">
                                      <p:cBhvr additive="base">
                                        <p:cTn id="22"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E57A0045-E8A5-3301-846B-5B47E8F15629}"/>
              </a:ext>
            </a:extLst>
          </p:cNvPr>
          <p:cNvPicPr>
            <a:picLocks noChangeAspect="1"/>
          </p:cNvPicPr>
          <p:nvPr/>
        </p:nvPicPr>
        <p:blipFill rotWithShape="1">
          <a:blip r:embed="rId3">
            <a:extLst>
              <a:ext uri="{28A0092B-C50C-407E-A947-70E740481C1C}">
                <a14:useLocalDpi xmlns:a14="http://schemas.microsoft.com/office/drawing/2010/main" val="0"/>
              </a:ext>
            </a:extLst>
          </a:blip>
          <a:srcRect l="16933" r="16933"/>
          <a:stretch/>
        </p:blipFill>
        <p:spPr>
          <a:xfrm>
            <a:off x="5388746" y="-1"/>
            <a:ext cx="6803254"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2" name="Grupo 31">
            <a:extLst>
              <a:ext uri="{FF2B5EF4-FFF2-40B4-BE49-F238E27FC236}">
                <a16:creationId xmlns:a16="http://schemas.microsoft.com/office/drawing/2014/main" id="{8004121E-F4F6-89A3-CCBA-AF0D42994EBA}"/>
              </a:ext>
            </a:extLst>
          </p:cNvPr>
          <p:cNvGrpSpPr/>
          <p:nvPr/>
        </p:nvGrpSpPr>
        <p:grpSpPr>
          <a:xfrm>
            <a:off x="1047565" y="0"/>
            <a:ext cx="2012476" cy="2136927"/>
            <a:chOff x="1047565" y="0"/>
            <a:chExt cx="2012476" cy="2136927"/>
          </a:xfrm>
        </p:grpSpPr>
        <p:sp>
          <p:nvSpPr>
            <p:cNvPr id="34" name="Rectángulo 33">
              <a:extLst>
                <a:ext uri="{FF2B5EF4-FFF2-40B4-BE49-F238E27FC236}">
                  <a16:creationId xmlns:a16="http://schemas.microsoft.com/office/drawing/2014/main" id="{F59CF5AA-AB45-DD56-1F2C-8D23E5486D64}"/>
                </a:ext>
              </a:extLst>
            </p:cNvPr>
            <p:cNvSpPr/>
            <p:nvPr/>
          </p:nvSpPr>
          <p:spPr>
            <a:xfrm>
              <a:off x="1275629" y="592211"/>
              <a:ext cx="1784412" cy="154471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E1B6F1DF-AE8C-F277-84B0-B17C54158FDF}"/>
                </a:ext>
              </a:extLst>
            </p:cNvPr>
            <p:cNvSpPr/>
            <p:nvPr/>
          </p:nvSpPr>
          <p:spPr>
            <a:xfrm>
              <a:off x="1047565" y="0"/>
              <a:ext cx="1873188" cy="2015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400" b="1" dirty="0">
                  <a:latin typeface="+mj-lt"/>
                </a:rPr>
                <a:t>6</a:t>
              </a:r>
              <a:endParaRPr lang="es-ES" b="1" dirty="0">
                <a:latin typeface="+mj-lt"/>
              </a:endParaRPr>
            </a:p>
          </p:txBody>
        </p:sp>
      </p:grpSp>
      <p:sp>
        <p:nvSpPr>
          <p:cNvPr id="38" name="Título 1">
            <a:extLst>
              <a:ext uri="{FF2B5EF4-FFF2-40B4-BE49-F238E27FC236}">
                <a16:creationId xmlns:a16="http://schemas.microsoft.com/office/drawing/2014/main" id="{0D39341B-C612-29E6-3B79-EF6B62961056}"/>
              </a:ext>
            </a:extLst>
          </p:cNvPr>
          <p:cNvSpPr>
            <a:spLocks noGrp="1"/>
          </p:cNvSpPr>
          <p:nvPr>
            <p:ph type="title"/>
          </p:nvPr>
        </p:nvSpPr>
        <p:spPr>
          <a:xfrm>
            <a:off x="333937" y="2988075"/>
            <a:ext cx="5762063" cy="881849"/>
          </a:xfrm>
        </p:spPr>
        <p:txBody>
          <a:bodyPr>
            <a:normAutofit/>
          </a:bodyPr>
          <a:lstStyle/>
          <a:p>
            <a:r>
              <a:rPr lang="es-ES" dirty="0"/>
              <a:t>Análisis de Resultados</a:t>
            </a:r>
          </a:p>
        </p:txBody>
      </p:sp>
      <p:sp>
        <p:nvSpPr>
          <p:cNvPr id="40" name="Marcador de texto 2">
            <a:extLst>
              <a:ext uri="{FF2B5EF4-FFF2-40B4-BE49-F238E27FC236}">
                <a16:creationId xmlns:a16="http://schemas.microsoft.com/office/drawing/2014/main" id="{D7E27C71-AE70-FC3D-6E83-190057C4A3D3}"/>
              </a:ext>
            </a:extLst>
          </p:cNvPr>
          <p:cNvSpPr txBox="1">
            <a:spLocks/>
          </p:cNvSpPr>
          <p:nvPr/>
        </p:nvSpPr>
        <p:spPr>
          <a:xfrm>
            <a:off x="333936" y="3732042"/>
            <a:ext cx="8509701" cy="602201"/>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endParaRPr lang="es-ES" sz="2400" dirty="0"/>
          </a:p>
        </p:txBody>
      </p:sp>
    </p:spTree>
    <p:extLst>
      <p:ext uri="{BB962C8B-B14F-4D97-AF65-F5344CB8AC3E}">
        <p14:creationId xmlns:p14="http://schemas.microsoft.com/office/powerpoint/2010/main" val="2004638091"/>
      </p:ext>
    </p:extLst>
  </p:cSld>
  <p:clrMapOvr>
    <a:masterClrMapping/>
  </p:clrMapOvr>
  <mc:AlternateContent xmlns:mc="http://schemas.openxmlformats.org/markup-compatibility/2006" xmlns:p14="http://schemas.microsoft.com/office/powerpoint/2010/main">
    <mc:Choice Requires="p14">
      <p:transition spd="slow" p14:dur="2000" advTm="5767"/>
    </mc:Choice>
    <mc:Fallback xmlns="">
      <p:transition spd="slow" advTm="576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MLP: Series Periódicas</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904397" y="1793289"/>
            <a:ext cx="5560381" cy="4504507"/>
          </a:xfrm>
        </p:spPr>
        <p:txBody>
          <a:bodyPr anchor="t">
            <a:noAutofit/>
          </a:bodyPr>
          <a:lstStyle/>
          <a:p>
            <a:pPr>
              <a:lnSpc>
                <a:spcPct val="150000"/>
              </a:lnSpc>
              <a:spcBef>
                <a:spcPts val="0"/>
              </a:spcBef>
              <a:spcAft>
                <a:spcPts val="1000"/>
              </a:spcAft>
            </a:pPr>
            <a:r>
              <a:rPr lang="es-ES" dirty="0"/>
              <a:t>En general, el rendimiento:</a:t>
            </a:r>
          </a:p>
          <a:p>
            <a:pPr marL="285750" indent="-285750">
              <a:lnSpc>
                <a:spcPct val="150000"/>
              </a:lnSpc>
              <a:spcBef>
                <a:spcPts val="0"/>
              </a:spcBef>
              <a:spcAft>
                <a:spcPts val="1000"/>
              </a:spcAft>
              <a:buFont typeface="Arial" panose="020B0604020202020204" pitchFamily="34" charset="0"/>
              <a:buChar char="•"/>
            </a:pPr>
            <a:r>
              <a:rPr lang="es-ES" dirty="0"/>
              <a:t>Aumenta con 3 capas, respecto a 2</a:t>
            </a:r>
          </a:p>
          <a:p>
            <a:pPr marL="285750" indent="-285750">
              <a:lnSpc>
                <a:spcPct val="150000"/>
              </a:lnSpc>
              <a:spcBef>
                <a:spcPts val="0"/>
              </a:spcBef>
              <a:spcAft>
                <a:spcPts val="1000"/>
              </a:spcAft>
              <a:buFont typeface="Arial" panose="020B0604020202020204" pitchFamily="34" charset="0"/>
              <a:buChar char="•"/>
            </a:pPr>
            <a:r>
              <a:rPr lang="es-ES" dirty="0"/>
              <a:t>Empeora cuando hay más anomalías</a:t>
            </a:r>
          </a:p>
          <a:p>
            <a:pPr marL="285750" indent="-285750">
              <a:lnSpc>
                <a:spcPct val="150000"/>
              </a:lnSpc>
              <a:spcBef>
                <a:spcPts val="0"/>
              </a:spcBef>
              <a:spcAft>
                <a:spcPts val="1000"/>
              </a:spcAft>
              <a:buFont typeface="Arial" panose="020B0604020202020204" pitchFamily="34" charset="0"/>
              <a:buChar char="•"/>
            </a:pPr>
            <a:r>
              <a:rPr lang="es-ES" dirty="0"/>
              <a:t>Disminuye según incrementa el ruido</a:t>
            </a:r>
          </a:p>
        </p:txBody>
      </p:sp>
      <p:pic>
        <p:nvPicPr>
          <p:cNvPr id="4" name="Imagen 3">
            <a:extLst>
              <a:ext uri="{FF2B5EF4-FFF2-40B4-BE49-F238E27FC236}">
                <a16:creationId xmlns:a16="http://schemas.microsoft.com/office/drawing/2014/main" id="{B1D75712-C4A4-512E-779D-4F12A5D27F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8262" y="1793288"/>
            <a:ext cx="5770775" cy="1970843"/>
          </a:xfrm>
          <a:prstGeom prst="rect">
            <a:avLst/>
          </a:prstGeom>
        </p:spPr>
      </p:pic>
      <p:pic>
        <p:nvPicPr>
          <p:cNvPr id="13" name="Imagen 12">
            <a:extLst>
              <a:ext uri="{FF2B5EF4-FFF2-40B4-BE49-F238E27FC236}">
                <a16:creationId xmlns:a16="http://schemas.microsoft.com/office/drawing/2014/main" id="{5B8E4361-BA4B-0FE1-B1F9-45B4DE0A1F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72592" y="4324996"/>
            <a:ext cx="6046445" cy="1972800"/>
          </a:xfrm>
          <a:prstGeom prst="rect">
            <a:avLst/>
          </a:prstGeom>
        </p:spPr>
      </p:pic>
    </p:spTree>
    <p:custDataLst>
      <p:tags r:id="rId1"/>
    </p:custDataLst>
    <p:extLst>
      <p:ext uri="{BB962C8B-B14F-4D97-AF65-F5344CB8AC3E}">
        <p14:creationId xmlns:p14="http://schemas.microsoft.com/office/powerpoint/2010/main" val="4168538622"/>
      </p:ext>
    </p:extLst>
  </p:cSld>
  <p:clrMapOvr>
    <a:masterClrMapping/>
  </p:clrMapOvr>
  <mc:AlternateContent xmlns:mc="http://schemas.openxmlformats.org/markup-compatibility/2006" xmlns:p14="http://schemas.microsoft.com/office/powerpoint/2010/main">
    <mc:Choice Requires="p14">
      <p:transition spd="slow" p14:dur="2000" advTm="38188"/>
    </mc:Choice>
    <mc:Fallback xmlns="">
      <p:transition spd="slow" advTm="381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grpId="0" nodeType="after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 calcmode="lin" valueType="num">
                                      <p:cBhvr additive="base">
                                        <p:cTn id="23"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fill="hold" grpId="0" nodeType="after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 calcmode="lin" valueType="num">
                                      <p:cBhvr additive="base">
                                        <p:cTn id="28"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MLP: Series Periódicas</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904397" y="1793289"/>
            <a:ext cx="5560381" cy="4504507"/>
          </a:xfrm>
        </p:spPr>
        <p:txBody>
          <a:bodyPr anchor="t">
            <a:noAutofit/>
          </a:bodyPr>
          <a:lstStyle/>
          <a:p>
            <a:pPr>
              <a:lnSpc>
                <a:spcPct val="150000"/>
              </a:lnSpc>
              <a:spcBef>
                <a:spcPts val="0"/>
              </a:spcBef>
              <a:spcAft>
                <a:spcPts val="1000"/>
              </a:spcAft>
            </a:pPr>
            <a:r>
              <a:rPr lang="es-ES" dirty="0"/>
              <a:t>Desplazamientos:</a:t>
            </a:r>
          </a:p>
          <a:p>
            <a:pPr marL="285750" indent="-285750">
              <a:lnSpc>
                <a:spcPct val="150000"/>
              </a:lnSpc>
              <a:spcBef>
                <a:spcPts val="0"/>
              </a:spcBef>
              <a:spcAft>
                <a:spcPts val="1000"/>
              </a:spcAft>
              <a:buFont typeface="Arial" panose="020B0604020202020204" pitchFamily="34" charset="0"/>
              <a:buChar char="•"/>
            </a:pPr>
            <a:r>
              <a:rPr lang="es-ES" dirty="0"/>
              <a:t>Mayor desplazamiento </a:t>
            </a:r>
            <a:r>
              <a:rPr lang="es-ES" dirty="0">
                <a:sym typeface="Wingdings" panose="05000000000000000000" pitchFamily="2" charset="2"/>
              </a:rPr>
              <a:t> P</a:t>
            </a:r>
            <a:r>
              <a:rPr lang="es-ES" dirty="0"/>
              <a:t>eor rendimiento </a:t>
            </a:r>
          </a:p>
          <a:p>
            <a:pPr marL="285750" indent="-285750">
              <a:lnSpc>
                <a:spcPct val="150000"/>
              </a:lnSpc>
              <a:spcBef>
                <a:spcPts val="0"/>
              </a:spcBef>
              <a:spcAft>
                <a:spcPts val="1000"/>
              </a:spcAft>
              <a:buFont typeface="Arial" panose="020B0604020202020204" pitchFamily="34" charset="0"/>
              <a:buChar char="•"/>
            </a:pPr>
            <a:r>
              <a:rPr lang="es-ES" dirty="0"/>
              <a:t>Independiente de la serie y arquitectura</a:t>
            </a:r>
          </a:p>
        </p:txBody>
      </p:sp>
      <p:pic>
        <p:nvPicPr>
          <p:cNvPr id="4" name="Imagen 3">
            <a:extLst>
              <a:ext uri="{FF2B5EF4-FFF2-40B4-BE49-F238E27FC236}">
                <a16:creationId xmlns:a16="http://schemas.microsoft.com/office/drawing/2014/main" id="{B1D75712-C4A4-512E-779D-4F12A5D27F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71083" y="1740134"/>
            <a:ext cx="5747954" cy="1780541"/>
          </a:xfrm>
          <a:prstGeom prst="rect">
            <a:avLst/>
          </a:prstGeom>
        </p:spPr>
      </p:pic>
      <p:pic>
        <p:nvPicPr>
          <p:cNvPr id="7" name="Imagen 6">
            <a:extLst>
              <a:ext uri="{FF2B5EF4-FFF2-40B4-BE49-F238E27FC236}">
                <a16:creationId xmlns:a16="http://schemas.microsoft.com/office/drawing/2014/main" id="{9C87BFE6-693A-38A4-A557-5C0A8A04F7C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82386" y="3684234"/>
            <a:ext cx="6356252" cy="1868000"/>
          </a:xfrm>
          <a:prstGeom prst="rect">
            <a:avLst/>
          </a:prstGeom>
        </p:spPr>
      </p:pic>
    </p:spTree>
    <p:custDataLst>
      <p:tags r:id="rId1"/>
    </p:custDataLst>
    <p:extLst>
      <p:ext uri="{BB962C8B-B14F-4D97-AF65-F5344CB8AC3E}">
        <p14:creationId xmlns:p14="http://schemas.microsoft.com/office/powerpoint/2010/main" val="1827330007"/>
      </p:ext>
    </p:extLst>
  </p:cSld>
  <p:clrMapOvr>
    <a:masterClrMapping/>
  </p:clrMapOvr>
  <mc:AlternateContent xmlns:mc="http://schemas.openxmlformats.org/markup-compatibility/2006" xmlns:p14="http://schemas.microsoft.com/office/powerpoint/2010/main">
    <mc:Choice Requires="p14">
      <p:transition spd="slow" p14:dur="2000" advTm="1758"/>
    </mc:Choice>
    <mc:Fallback xmlns="">
      <p:transition spd="slow" advTm="17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 calcmode="lin" valueType="num">
                                      <p:cBhvr additive="base">
                                        <p:cTn id="12"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MLP: Series Periódicas</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904397" y="1793289"/>
            <a:ext cx="5560381" cy="4504507"/>
          </a:xfrm>
        </p:spPr>
        <p:txBody>
          <a:bodyPr anchor="t">
            <a:noAutofit/>
          </a:bodyPr>
          <a:lstStyle/>
          <a:p>
            <a:pPr>
              <a:lnSpc>
                <a:spcPct val="150000"/>
              </a:lnSpc>
              <a:spcBef>
                <a:spcPts val="0"/>
              </a:spcBef>
              <a:spcAft>
                <a:spcPts val="1000"/>
              </a:spcAft>
            </a:pPr>
            <a:r>
              <a:rPr lang="es-ES" dirty="0"/>
              <a:t>Ventanas:</a:t>
            </a:r>
          </a:p>
          <a:p>
            <a:pPr marL="285750" indent="-285750">
              <a:lnSpc>
                <a:spcPct val="150000"/>
              </a:lnSpc>
              <a:spcBef>
                <a:spcPts val="0"/>
              </a:spcBef>
              <a:spcAft>
                <a:spcPts val="1000"/>
              </a:spcAft>
              <a:buFont typeface="Arial" panose="020B0604020202020204" pitchFamily="34" charset="0"/>
              <a:buChar char="•"/>
            </a:pPr>
            <a:r>
              <a:rPr lang="es-ES" dirty="0"/>
              <a:t>Mayor ventana </a:t>
            </a:r>
            <a:r>
              <a:rPr lang="es-ES" dirty="0">
                <a:sym typeface="Wingdings" panose="05000000000000000000" pitchFamily="2" charset="2"/>
              </a:rPr>
              <a:t> Peor rendimiento</a:t>
            </a:r>
            <a:endParaRPr lang="es-ES" dirty="0"/>
          </a:p>
          <a:p>
            <a:pPr marL="285750" indent="-285750">
              <a:lnSpc>
                <a:spcPct val="150000"/>
              </a:lnSpc>
              <a:spcBef>
                <a:spcPts val="0"/>
              </a:spcBef>
              <a:spcAft>
                <a:spcPts val="1000"/>
              </a:spcAft>
              <a:buFont typeface="Arial" panose="020B0604020202020204" pitchFamily="34" charset="0"/>
              <a:buChar char="•"/>
            </a:pPr>
            <a:r>
              <a:rPr lang="es-ES" dirty="0"/>
              <a:t>Independiente de la serie</a:t>
            </a:r>
          </a:p>
        </p:txBody>
      </p:sp>
      <p:pic>
        <p:nvPicPr>
          <p:cNvPr id="5" name="Imagen 4">
            <a:extLst>
              <a:ext uri="{FF2B5EF4-FFF2-40B4-BE49-F238E27FC236}">
                <a16:creationId xmlns:a16="http://schemas.microsoft.com/office/drawing/2014/main" id="{E0E1BA9B-F5A1-6711-E308-3A677DDB0F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31619" y="1258246"/>
            <a:ext cx="5236848" cy="2612872"/>
          </a:xfrm>
          <a:prstGeom prst="rect">
            <a:avLst/>
          </a:prstGeom>
        </p:spPr>
      </p:pic>
      <p:pic>
        <p:nvPicPr>
          <p:cNvPr id="9" name="Imagen 8">
            <a:extLst>
              <a:ext uri="{FF2B5EF4-FFF2-40B4-BE49-F238E27FC236}">
                <a16:creationId xmlns:a16="http://schemas.microsoft.com/office/drawing/2014/main" id="{B479A5C1-6EC3-F03F-EF56-5490C2021C9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9475" y="4045542"/>
            <a:ext cx="5236848" cy="2620279"/>
          </a:xfrm>
          <a:prstGeom prst="rect">
            <a:avLst/>
          </a:prstGeom>
        </p:spPr>
      </p:pic>
    </p:spTree>
    <p:custDataLst>
      <p:tags r:id="rId1"/>
    </p:custDataLst>
    <p:extLst>
      <p:ext uri="{BB962C8B-B14F-4D97-AF65-F5344CB8AC3E}">
        <p14:creationId xmlns:p14="http://schemas.microsoft.com/office/powerpoint/2010/main" val="2948957908"/>
      </p:ext>
    </p:extLst>
  </p:cSld>
  <p:clrMapOvr>
    <a:masterClrMapping/>
  </p:clrMapOvr>
  <mc:AlternateContent xmlns:mc="http://schemas.openxmlformats.org/markup-compatibility/2006" xmlns:p14="http://schemas.microsoft.com/office/powerpoint/2010/main">
    <mc:Choice Requires="p14">
      <p:transition spd="slow" p14:dur="2000" advTm="15183"/>
    </mc:Choice>
    <mc:Fallback xmlns="">
      <p:transition spd="slow" advTm="15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grpId="0" nodeType="after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 calcmode="lin" valueType="num">
                                      <p:cBhvr additive="base">
                                        <p:cTn id="23"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MLP: Series Naturales</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904397" y="1580225"/>
            <a:ext cx="5560381" cy="4717571"/>
          </a:xfrm>
        </p:spPr>
        <p:txBody>
          <a:bodyPr anchor="t">
            <a:noAutofit/>
          </a:bodyPr>
          <a:lstStyle/>
          <a:p>
            <a:pPr>
              <a:lnSpc>
                <a:spcPct val="150000"/>
              </a:lnSpc>
              <a:spcBef>
                <a:spcPts val="0"/>
              </a:spcBef>
              <a:spcAft>
                <a:spcPts val="1000"/>
              </a:spcAft>
            </a:pPr>
            <a:r>
              <a:rPr lang="es-ES" dirty="0"/>
              <a:t>En general, el rendimiento:</a:t>
            </a:r>
          </a:p>
          <a:p>
            <a:pPr marL="285750" indent="-285750">
              <a:lnSpc>
                <a:spcPct val="150000"/>
              </a:lnSpc>
              <a:spcBef>
                <a:spcPts val="0"/>
              </a:spcBef>
              <a:spcAft>
                <a:spcPts val="1000"/>
              </a:spcAft>
              <a:buFont typeface="Arial" panose="020B0604020202020204" pitchFamily="34" charset="0"/>
              <a:buChar char="•"/>
            </a:pPr>
            <a:r>
              <a:rPr lang="es-ES" dirty="0"/>
              <a:t>Aumenta con 3 capas, respecto a 2</a:t>
            </a:r>
          </a:p>
          <a:p>
            <a:pPr marL="285750" indent="-285750">
              <a:lnSpc>
                <a:spcPct val="150000"/>
              </a:lnSpc>
              <a:spcBef>
                <a:spcPts val="0"/>
              </a:spcBef>
              <a:spcAft>
                <a:spcPts val="1000"/>
              </a:spcAft>
              <a:buFont typeface="Arial" panose="020B0604020202020204" pitchFamily="34" charset="0"/>
              <a:buChar char="•"/>
            </a:pPr>
            <a:r>
              <a:rPr lang="es-ES" dirty="0"/>
              <a:t>No sigue una tendencia clara</a:t>
            </a:r>
          </a:p>
          <a:p>
            <a:pPr>
              <a:lnSpc>
                <a:spcPct val="150000"/>
              </a:lnSpc>
              <a:spcBef>
                <a:spcPts val="0"/>
              </a:spcBef>
              <a:spcAft>
                <a:spcPts val="1000"/>
              </a:spcAft>
            </a:pPr>
            <a:r>
              <a:rPr lang="es-ES" dirty="0"/>
              <a:t>La distribución de anomalías es más relevante</a:t>
            </a:r>
          </a:p>
        </p:txBody>
      </p:sp>
      <p:pic>
        <p:nvPicPr>
          <p:cNvPr id="4" name="Imagen 3">
            <a:extLst>
              <a:ext uri="{FF2B5EF4-FFF2-40B4-BE49-F238E27FC236}">
                <a16:creationId xmlns:a16="http://schemas.microsoft.com/office/drawing/2014/main" id="{B1D75712-C4A4-512E-779D-4F12A5D27F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4397" y="4478382"/>
            <a:ext cx="5789471" cy="1819414"/>
          </a:xfrm>
          <a:prstGeom prst="rect">
            <a:avLst/>
          </a:prstGeom>
        </p:spPr>
      </p:pic>
      <p:pic>
        <p:nvPicPr>
          <p:cNvPr id="9" name="Imagen 8">
            <a:extLst>
              <a:ext uri="{FF2B5EF4-FFF2-40B4-BE49-F238E27FC236}">
                <a16:creationId xmlns:a16="http://schemas.microsoft.com/office/drawing/2014/main" id="{A0D01BEA-2CF3-AFCB-85A4-BC0D5F9A3539}"/>
              </a:ext>
            </a:extLst>
          </p:cNvPr>
          <p:cNvPicPr>
            <a:picLocks noChangeAspect="1"/>
          </p:cNvPicPr>
          <p:nvPr/>
        </p:nvPicPr>
        <p:blipFill>
          <a:blip r:embed="rId5"/>
          <a:stretch>
            <a:fillRect/>
          </a:stretch>
        </p:blipFill>
        <p:spPr>
          <a:xfrm>
            <a:off x="7022237" y="182226"/>
            <a:ext cx="4755728" cy="6493547"/>
          </a:xfrm>
          <a:prstGeom prst="rect">
            <a:avLst/>
          </a:prstGeom>
        </p:spPr>
      </p:pic>
    </p:spTree>
    <p:custDataLst>
      <p:tags r:id="rId1"/>
    </p:custDataLst>
    <p:extLst>
      <p:ext uri="{BB962C8B-B14F-4D97-AF65-F5344CB8AC3E}">
        <p14:creationId xmlns:p14="http://schemas.microsoft.com/office/powerpoint/2010/main" val="3741682177"/>
      </p:ext>
    </p:extLst>
  </p:cSld>
  <p:clrMapOvr>
    <a:masterClrMapping/>
  </p:clrMapOvr>
  <mc:AlternateContent xmlns:mc="http://schemas.openxmlformats.org/markup-compatibility/2006" xmlns:p14="http://schemas.microsoft.com/office/powerpoint/2010/main">
    <mc:Choice Requires="p14">
      <p:transition spd="slow" p14:dur="2000" advTm="44176"/>
    </mc:Choice>
    <mc:Fallback xmlns="">
      <p:transition spd="slow" advTm="441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 calcmode="lin" valueType="num">
                                      <p:cBhvr additive="base">
                                        <p:cTn id="15"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 calcmode="lin" valueType="num">
                                      <p:cBhvr additive="base">
                                        <p:cTn id="20"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 calcmode="lin" valueType="num">
                                      <p:cBhvr additive="base">
                                        <p:cTn id="26"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E57A0045-E8A5-3301-846B-5B47E8F15629}"/>
              </a:ext>
            </a:extLst>
          </p:cNvPr>
          <p:cNvPicPr>
            <a:picLocks noChangeAspect="1"/>
          </p:cNvPicPr>
          <p:nvPr/>
        </p:nvPicPr>
        <p:blipFill rotWithShape="1">
          <a:blip r:embed="rId3">
            <a:extLst>
              <a:ext uri="{28A0092B-C50C-407E-A947-70E740481C1C}">
                <a14:useLocalDpi xmlns:a14="http://schemas.microsoft.com/office/drawing/2010/main" val="0"/>
              </a:ext>
            </a:extLst>
          </a:blip>
          <a:srcRect l="16928" r="16928"/>
          <a:stretch/>
        </p:blipFill>
        <p:spPr>
          <a:xfrm>
            <a:off x="5388746" y="-1"/>
            <a:ext cx="6803254"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10" name="Título 1">
            <a:extLst>
              <a:ext uri="{FF2B5EF4-FFF2-40B4-BE49-F238E27FC236}">
                <a16:creationId xmlns:a16="http://schemas.microsoft.com/office/drawing/2014/main" id="{04D6FE55-4613-343F-990F-741455DCA2BC}"/>
              </a:ext>
            </a:extLst>
          </p:cNvPr>
          <p:cNvSpPr>
            <a:spLocks noGrp="1"/>
          </p:cNvSpPr>
          <p:nvPr>
            <p:ph type="title"/>
          </p:nvPr>
        </p:nvSpPr>
        <p:spPr>
          <a:xfrm>
            <a:off x="351691" y="545977"/>
            <a:ext cx="6475236" cy="692458"/>
          </a:xfrm>
        </p:spPr>
        <p:txBody>
          <a:bodyPr>
            <a:normAutofit fontScale="90000"/>
          </a:bodyPr>
          <a:lstStyle/>
          <a:p>
            <a:pPr algn="ctr"/>
            <a:r>
              <a:rPr lang="es-ES" sz="4900" dirty="0"/>
              <a:t>Contenido</a:t>
            </a:r>
            <a:endParaRPr lang="es-ES" dirty="0"/>
          </a:p>
        </p:txBody>
      </p:sp>
      <p:sp>
        <p:nvSpPr>
          <p:cNvPr id="11" name="Marcador de texto 2">
            <a:extLst>
              <a:ext uri="{FF2B5EF4-FFF2-40B4-BE49-F238E27FC236}">
                <a16:creationId xmlns:a16="http://schemas.microsoft.com/office/drawing/2014/main" id="{E5AE3CE9-4627-61BB-CEC4-0F8B698E697A}"/>
              </a:ext>
            </a:extLst>
          </p:cNvPr>
          <p:cNvSpPr>
            <a:spLocks noGrp="1"/>
          </p:cNvSpPr>
          <p:nvPr>
            <p:ph type="body" idx="1"/>
          </p:nvPr>
        </p:nvSpPr>
        <p:spPr>
          <a:xfrm>
            <a:off x="547003" y="1322773"/>
            <a:ext cx="5347773" cy="4527611"/>
          </a:xfrm>
        </p:spPr>
        <p:txBody>
          <a:bodyPr>
            <a:normAutofit/>
          </a:bodyPr>
          <a:lstStyle/>
          <a:p>
            <a:pPr marL="342900" indent="-342900">
              <a:buFont typeface="+mj-lt"/>
              <a:buAutoNum type="arabicPeriod"/>
            </a:pPr>
            <a:r>
              <a:rPr lang="es-ES" sz="2400" dirty="0"/>
              <a:t>¿Qué son las Anomalías?</a:t>
            </a:r>
          </a:p>
          <a:p>
            <a:pPr marL="342900" indent="-342900">
              <a:buFont typeface="+mj-lt"/>
              <a:buAutoNum type="arabicPeriod"/>
            </a:pPr>
            <a:r>
              <a:rPr lang="es-ES" sz="2400" dirty="0"/>
              <a:t>Series de Datos</a:t>
            </a:r>
          </a:p>
          <a:p>
            <a:pPr marL="342900" indent="-342900">
              <a:buFont typeface="+mj-lt"/>
              <a:buAutoNum type="arabicPeriod"/>
            </a:pPr>
            <a:r>
              <a:rPr lang="es-ES" sz="2400" dirty="0"/>
              <a:t>Redes Neuronales</a:t>
            </a:r>
          </a:p>
          <a:p>
            <a:pPr marL="342900" indent="-342900">
              <a:buFont typeface="+mj-lt"/>
              <a:buAutoNum type="arabicPeriod"/>
            </a:pPr>
            <a:r>
              <a:rPr lang="es-ES" sz="2400" dirty="0"/>
              <a:t>Métrica de Evaluación</a:t>
            </a:r>
          </a:p>
          <a:p>
            <a:pPr marL="342900" indent="-342900">
              <a:buFont typeface="+mj-lt"/>
              <a:buAutoNum type="arabicPeriod"/>
            </a:pPr>
            <a:r>
              <a:rPr lang="es-ES" sz="2400" dirty="0"/>
              <a:t>Entrenamiento </a:t>
            </a:r>
          </a:p>
          <a:p>
            <a:pPr marL="342900" indent="-342900">
              <a:buFont typeface="+mj-lt"/>
              <a:buAutoNum type="arabicPeriod"/>
            </a:pPr>
            <a:r>
              <a:rPr lang="es-ES" sz="2400" dirty="0"/>
              <a:t>Análisis de Resultados</a:t>
            </a:r>
          </a:p>
          <a:p>
            <a:pPr marL="342900" indent="-342900">
              <a:buFont typeface="+mj-lt"/>
              <a:buAutoNum type="arabicPeriod"/>
            </a:pPr>
            <a:r>
              <a:rPr lang="es-ES" sz="2400" dirty="0"/>
              <a:t>Conclusiones y Trabajo Futuro</a:t>
            </a:r>
          </a:p>
          <a:p>
            <a:pPr marL="342900" indent="-342900">
              <a:buFont typeface="+mj-lt"/>
              <a:buAutoNum type="arabicPeriod"/>
            </a:pPr>
            <a:endParaRPr lang="es-ES" dirty="0"/>
          </a:p>
        </p:txBody>
      </p:sp>
    </p:spTree>
    <p:extLst>
      <p:ext uri="{BB962C8B-B14F-4D97-AF65-F5344CB8AC3E}">
        <p14:creationId xmlns:p14="http://schemas.microsoft.com/office/powerpoint/2010/main" val="698930092"/>
      </p:ext>
    </p:extLst>
  </p:cSld>
  <p:clrMapOvr>
    <a:masterClrMapping/>
  </p:clrMapOvr>
  <mc:AlternateContent xmlns:mc="http://schemas.openxmlformats.org/markup-compatibility/2006" xmlns:p14="http://schemas.microsoft.com/office/powerpoint/2010/main">
    <mc:Choice Requires="p14">
      <p:transition spd="slow" p14:dur="2000" advTm="18817"/>
    </mc:Choice>
    <mc:Fallback xmlns="">
      <p:transition spd="slow" advTm="1881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MLP: Series Naturales</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904397" y="1793289"/>
            <a:ext cx="5560381" cy="4504507"/>
          </a:xfrm>
        </p:spPr>
        <p:txBody>
          <a:bodyPr anchor="t">
            <a:noAutofit/>
          </a:bodyPr>
          <a:lstStyle/>
          <a:p>
            <a:pPr>
              <a:lnSpc>
                <a:spcPct val="150000"/>
              </a:lnSpc>
              <a:spcBef>
                <a:spcPts val="0"/>
              </a:spcBef>
              <a:spcAft>
                <a:spcPts val="1000"/>
              </a:spcAft>
            </a:pPr>
            <a:r>
              <a:rPr lang="es-ES" dirty="0"/>
              <a:t>Desplazamientos:</a:t>
            </a:r>
          </a:p>
          <a:p>
            <a:pPr marL="285750" indent="-285750">
              <a:lnSpc>
                <a:spcPct val="150000"/>
              </a:lnSpc>
              <a:spcBef>
                <a:spcPts val="0"/>
              </a:spcBef>
              <a:spcAft>
                <a:spcPts val="1000"/>
              </a:spcAft>
              <a:buFont typeface="Arial" panose="020B0604020202020204" pitchFamily="34" charset="0"/>
              <a:buChar char="•"/>
            </a:pPr>
            <a:r>
              <a:rPr lang="es-ES" dirty="0"/>
              <a:t>Mayor desplazamiento </a:t>
            </a:r>
            <a:r>
              <a:rPr lang="es-ES" dirty="0">
                <a:sym typeface="Wingdings" panose="05000000000000000000" pitchFamily="2" charset="2"/>
              </a:rPr>
              <a:t> P</a:t>
            </a:r>
            <a:r>
              <a:rPr lang="es-ES" dirty="0"/>
              <a:t>eor rendimiento</a:t>
            </a:r>
          </a:p>
          <a:p>
            <a:pPr>
              <a:lnSpc>
                <a:spcPct val="150000"/>
              </a:lnSpc>
              <a:spcBef>
                <a:spcPts val="0"/>
              </a:spcBef>
              <a:spcAft>
                <a:spcPts val="1000"/>
              </a:spcAft>
            </a:pPr>
            <a:endParaRPr lang="es-ES" sz="800" dirty="0"/>
          </a:p>
          <a:p>
            <a:pPr>
              <a:lnSpc>
                <a:spcPct val="150000"/>
              </a:lnSpc>
              <a:spcBef>
                <a:spcPts val="0"/>
              </a:spcBef>
              <a:spcAft>
                <a:spcPts val="1000"/>
              </a:spcAft>
            </a:pPr>
            <a:r>
              <a:rPr lang="es-ES" dirty="0"/>
              <a:t>Ventanas:</a:t>
            </a:r>
          </a:p>
          <a:p>
            <a:pPr marL="285750" indent="-285750">
              <a:lnSpc>
                <a:spcPct val="150000"/>
              </a:lnSpc>
              <a:spcBef>
                <a:spcPts val="0"/>
              </a:spcBef>
              <a:spcAft>
                <a:spcPts val="1000"/>
              </a:spcAft>
              <a:buFont typeface="Arial" panose="020B0604020202020204" pitchFamily="34" charset="0"/>
              <a:buChar char="•"/>
            </a:pPr>
            <a:r>
              <a:rPr lang="es-ES" dirty="0"/>
              <a:t>Mejor rendimiento en general </a:t>
            </a:r>
            <a:r>
              <a:rPr lang="es-ES" dirty="0">
                <a:sym typeface="Wingdings" panose="05000000000000000000" pitchFamily="2" charset="2"/>
              </a:rPr>
              <a:t> 10, 20, 40</a:t>
            </a:r>
            <a:endParaRPr lang="es-ES" dirty="0"/>
          </a:p>
          <a:p>
            <a:pPr marL="285750" indent="-285750">
              <a:lnSpc>
                <a:spcPct val="150000"/>
              </a:lnSpc>
              <a:spcBef>
                <a:spcPts val="0"/>
              </a:spcBef>
              <a:spcAft>
                <a:spcPts val="1000"/>
              </a:spcAft>
              <a:buFont typeface="Arial" panose="020B0604020202020204" pitchFamily="34" charset="0"/>
              <a:buChar char="•"/>
            </a:pPr>
            <a:r>
              <a:rPr lang="es-ES" dirty="0"/>
              <a:t>Mejor rendimiento 7% </a:t>
            </a:r>
            <a:r>
              <a:rPr lang="es-ES" dirty="0">
                <a:sym typeface="Wingdings" panose="05000000000000000000" pitchFamily="2" charset="2"/>
              </a:rPr>
              <a:t> 90</a:t>
            </a:r>
            <a:endParaRPr lang="es-ES" dirty="0"/>
          </a:p>
        </p:txBody>
      </p:sp>
      <p:pic>
        <p:nvPicPr>
          <p:cNvPr id="4" name="Imagen 3">
            <a:extLst>
              <a:ext uri="{FF2B5EF4-FFF2-40B4-BE49-F238E27FC236}">
                <a16:creationId xmlns:a16="http://schemas.microsoft.com/office/drawing/2014/main" id="{B1D75712-C4A4-512E-779D-4F12A5D27F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64778" y="1233086"/>
            <a:ext cx="5269346" cy="2462430"/>
          </a:xfrm>
          <a:prstGeom prst="rect">
            <a:avLst/>
          </a:prstGeom>
        </p:spPr>
      </p:pic>
      <p:pic>
        <p:nvPicPr>
          <p:cNvPr id="7" name="Imagen 6">
            <a:extLst>
              <a:ext uri="{FF2B5EF4-FFF2-40B4-BE49-F238E27FC236}">
                <a16:creationId xmlns:a16="http://schemas.microsoft.com/office/drawing/2014/main" id="{040DF176-1EED-74C6-A5BB-24437E762A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72727" y="3695516"/>
            <a:ext cx="5560382" cy="3047214"/>
          </a:xfrm>
          <a:prstGeom prst="rect">
            <a:avLst/>
          </a:prstGeom>
        </p:spPr>
      </p:pic>
    </p:spTree>
    <p:custDataLst>
      <p:tags r:id="rId1"/>
    </p:custDataLst>
    <p:extLst>
      <p:ext uri="{BB962C8B-B14F-4D97-AF65-F5344CB8AC3E}">
        <p14:creationId xmlns:p14="http://schemas.microsoft.com/office/powerpoint/2010/main" val="1218203445"/>
      </p:ext>
    </p:extLst>
  </p:cSld>
  <p:clrMapOvr>
    <a:masterClrMapping/>
  </p:clrMapOvr>
  <mc:AlternateContent xmlns:mc="http://schemas.openxmlformats.org/markup-compatibility/2006" xmlns:p14="http://schemas.microsoft.com/office/powerpoint/2010/main">
    <mc:Choice Requires="p14">
      <p:transition spd="slow" p14:dur="2000" advTm="24015"/>
    </mc:Choice>
    <mc:Fallback xmlns="">
      <p:transition spd="slow" advTm="240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500"/>
                            </p:stCondLst>
                            <p:childTnLst>
                              <p:par>
                                <p:cTn id="13" presetID="2" presetClass="entr" presetSubtype="8" fill="hold"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 calcmode="lin" valueType="num">
                                      <p:cBhvr additive="base">
                                        <p:cTn id="15"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 calcmode="lin" valueType="num">
                                      <p:cBhvr additive="base">
                                        <p:cTn id="21"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p:stCondLst>
                              <p:cond delay="500"/>
                            </p:stCondLst>
                            <p:childTnLst>
                              <p:par>
                                <p:cTn id="27" presetID="2" presetClass="entr" presetSubtype="8" fill="hold" grpId="0" nodeType="after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 calcmode="lin" valueType="num">
                                      <p:cBhvr additive="base">
                                        <p:cTn id="29"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8" fill="hold" grpId="0" nodeType="after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 calcmode="lin" valueType="num">
                                      <p:cBhvr additive="base">
                                        <p:cTn id="34" dur="5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AEs: Series Periódicas</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904397" y="1793289"/>
            <a:ext cx="5560381" cy="4504507"/>
          </a:xfrm>
        </p:spPr>
        <p:txBody>
          <a:bodyPr anchor="t">
            <a:noAutofit/>
          </a:bodyPr>
          <a:lstStyle/>
          <a:p>
            <a:pPr>
              <a:lnSpc>
                <a:spcPct val="150000"/>
              </a:lnSpc>
              <a:spcBef>
                <a:spcPts val="0"/>
              </a:spcBef>
              <a:spcAft>
                <a:spcPts val="1000"/>
              </a:spcAft>
            </a:pPr>
            <a:r>
              <a:rPr lang="es-ES" dirty="0"/>
              <a:t>El rendimiento:</a:t>
            </a:r>
          </a:p>
          <a:p>
            <a:pPr marL="285750" indent="-285750">
              <a:lnSpc>
                <a:spcPct val="150000"/>
              </a:lnSpc>
              <a:spcBef>
                <a:spcPts val="0"/>
              </a:spcBef>
              <a:spcAft>
                <a:spcPts val="1000"/>
              </a:spcAft>
              <a:buFont typeface="Arial" panose="020B0604020202020204" pitchFamily="34" charset="0"/>
              <a:buChar char="•"/>
            </a:pPr>
            <a:r>
              <a:rPr lang="es-ES" dirty="0"/>
              <a:t>Disminuye con el VAE respecto al AE</a:t>
            </a:r>
          </a:p>
          <a:p>
            <a:pPr marL="285750" indent="-285750">
              <a:lnSpc>
                <a:spcPct val="150000"/>
              </a:lnSpc>
              <a:spcBef>
                <a:spcPts val="0"/>
              </a:spcBef>
              <a:spcAft>
                <a:spcPts val="1000"/>
              </a:spcAft>
              <a:buFont typeface="Arial" panose="020B0604020202020204" pitchFamily="34" charset="0"/>
              <a:buChar char="•"/>
            </a:pPr>
            <a:r>
              <a:rPr lang="es-ES" dirty="0"/>
              <a:t>Empeora cuando hay más anomalías</a:t>
            </a:r>
          </a:p>
          <a:p>
            <a:pPr marL="285750" indent="-285750">
              <a:lnSpc>
                <a:spcPct val="150000"/>
              </a:lnSpc>
              <a:spcBef>
                <a:spcPts val="0"/>
              </a:spcBef>
              <a:spcAft>
                <a:spcPts val="1000"/>
              </a:spcAft>
              <a:buFont typeface="Arial" panose="020B0604020202020204" pitchFamily="34" charset="0"/>
              <a:buChar char="•"/>
            </a:pPr>
            <a:r>
              <a:rPr lang="es-ES" dirty="0"/>
              <a:t>El ruido afecta muy poco</a:t>
            </a:r>
          </a:p>
        </p:txBody>
      </p:sp>
      <p:pic>
        <p:nvPicPr>
          <p:cNvPr id="4" name="Imagen 3">
            <a:extLst>
              <a:ext uri="{FF2B5EF4-FFF2-40B4-BE49-F238E27FC236}">
                <a16:creationId xmlns:a16="http://schemas.microsoft.com/office/drawing/2014/main" id="{B1D75712-C4A4-512E-779D-4F12A5D27F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27174" y="1703785"/>
            <a:ext cx="5585070" cy="1998203"/>
          </a:xfrm>
          <a:prstGeom prst="rect">
            <a:avLst/>
          </a:prstGeom>
        </p:spPr>
      </p:pic>
      <p:pic>
        <p:nvPicPr>
          <p:cNvPr id="13" name="Imagen 12">
            <a:extLst>
              <a:ext uri="{FF2B5EF4-FFF2-40B4-BE49-F238E27FC236}">
                <a16:creationId xmlns:a16="http://schemas.microsoft.com/office/drawing/2014/main" id="{5B8E4361-BA4B-0FE1-B1F9-45B4DE0A1F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95971" y="4053224"/>
            <a:ext cx="6047476" cy="1998000"/>
          </a:xfrm>
          <a:prstGeom prst="rect">
            <a:avLst/>
          </a:prstGeom>
        </p:spPr>
      </p:pic>
    </p:spTree>
    <p:custDataLst>
      <p:tags r:id="rId1"/>
    </p:custDataLst>
    <p:extLst>
      <p:ext uri="{BB962C8B-B14F-4D97-AF65-F5344CB8AC3E}">
        <p14:creationId xmlns:p14="http://schemas.microsoft.com/office/powerpoint/2010/main" val="2628004385"/>
      </p:ext>
    </p:extLst>
  </p:cSld>
  <p:clrMapOvr>
    <a:masterClrMapping/>
  </p:clrMapOvr>
  <mc:AlternateContent xmlns:mc="http://schemas.openxmlformats.org/markup-compatibility/2006" xmlns:p14="http://schemas.microsoft.com/office/powerpoint/2010/main">
    <mc:Choice Requires="p14">
      <p:transition spd="slow" p14:dur="2000" advTm="49550"/>
    </mc:Choice>
    <mc:Fallback xmlns="">
      <p:transition spd="slow" advTm="495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grpId="0" nodeType="after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 calcmode="lin" valueType="num">
                                      <p:cBhvr additive="base">
                                        <p:cTn id="23"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fill="hold" grpId="0" nodeType="after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 calcmode="lin" valueType="num">
                                      <p:cBhvr additive="base">
                                        <p:cTn id="28"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AEs: Series Periódicas</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904397" y="1793289"/>
            <a:ext cx="5560381" cy="1635711"/>
          </a:xfrm>
        </p:spPr>
        <p:txBody>
          <a:bodyPr anchor="t">
            <a:noAutofit/>
          </a:bodyPr>
          <a:lstStyle/>
          <a:p>
            <a:pPr>
              <a:lnSpc>
                <a:spcPct val="150000"/>
              </a:lnSpc>
              <a:spcBef>
                <a:spcPts val="0"/>
              </a:spcBef>
              <a:spcAft>
                <a:spcPts val="1000"/>
              </a:spcAft>
            </a:pPr>
            <a:r>
              <a:rPr lang="es-ES" dirty="0"/>
              <a:t>El desplazamiento no afecta al rendimiento</a:t>
            </a:r>
          </a:p>
          <a:p>
            <a:pPr>
              <a:lnSpc>
                <a:spcPct val="150000"/>
              </a:lnSpc>
              <a:spcBef>
                <a:spcPts val="0"/>
              </a:spcBef>
              <a:spcAft>
                <a:spcPts val="1000"/>
              </a:spcAft>
            </a:pPr>
            <a:r>
              <a:rPr lang="es-ES" dirty="0">
                <a:sym typeface="Wingdings" panose="05000000000000000000" pitchFamily="2" charset="2"/>
              </a:rPr>
              <a:t>Mayor ventana  Peor rendimiento</a:t>
            </a:r>
            <a:endParaRPr lang="es-ES" dirty="0"/>
          </a:p>
          <a:p>
            <a:pPr>
              <a:lnSpc>
                <a:spcPct val="150000"/>
              </a:lnSpc>
              <a:spcBef>
                <a:spcPts val="0"/>
              </a:spcBef>
              <a:spcAft>
                <a:spcPts val="1000"/>
              </a:spcAft>
            </a:pPr>
            <a:endParaRPr lang="es-ES" dirty="0"/>
          </a:p>
        </p:txBody>
      </p:sp>
      <p:pic>
        <p:nvPicPr>
          <p:cNvPr id="4" name="Imagen 3">
            <a:extLst>
              <a:ext uri="{FF2B5EF4-FFF2-40B4-BE49-F238E27FC236}">
                <a16:creationId xmlns:a16="http://schemas.microsoft.com/office/drawing/2014/main" id="{B1D75712-C4A4-512E-779D-4F12A5D27F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85070" y="381590"/>
            <a:ext cx="5053478" cy="1624758"/>
          </a:xfrm>
          <a:prstGeom prst="rect">
            <a:avLst/>
          </a:prstGeom>
        </p:spPr>
      </p:pic>
      <p:pic>
        <p:nvPicPr>
          <p:cNvPr id="13" name="Imagen 12">
            <a:extLst>
              <a:ext uri="{FF2B5EF4-FFF2-40B4-BE49-F238E27FC236}">
                <a16:creationId xmlns:a16="http://schemas.microsoft.com/office/drawing/2014/main" id="{5B8E4361-BA4B-0FE1-B1F9-45B4DE0A1F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18836" y="2387938"/>
            <a:ext cx="5119712" cy="1477689"/>
          </a:xfrm>
          <a:prstGeom prst="rect">
            <a:avLst/>
          </a:prstGeom>
        </p:spPr>
      </p:pic>
      <p:pic>
        <p:nvPicPr>
          <p:cNvPr id="5" name="Imagen 4">
            <a:extLst>
              <a:ext uri="{FF2B5EF4-FFF2-40B4-BE49-F238E27FC236}">
                <a16:creationId xmlns:a16="http://schemas.microsoft.com/office/drawing/2014/main" id="{636F1FAE-9CDD-E043-10E9-553AA92D7857}"/>
              </a:ext>
            </a:extLst>
          </p:cNvPr>
          <p:cNvPicPr>
            <a:picLocks noChangeAspect="1"/>
          </p:cNvPicPr>
          <p:nvPr/>
        </p:nvPicPr>
        <p:blipFill>
          <a:blip r:embed="rId6"/>
          <a:stretch>
            <a:fillRect/>
          </a:stretch>
        </p:blipFill>
        <p:spPr>
          <a:xfrm>
            <a:off x="904397" y="4192757"/>
            <a:ext cx="4857672" cy="2492128"/>
          </a:xfrm>
          <a:prstGeom prst="rect">
            <a:avLst/>
          </a:prstGeom>
        </p:spPr>
      </p:pic>
      <p:pic>
        <p:nvPicPr>
          <p:cNvPr id="9" name="Imagen 8">
            <a:extLst>
              <a:ext uri="{FF2B5EF4-FFF2-40B4-BE49-F238E27FC236}">
                <a16:creationId xmlns:a16="http://schemas.microsoft.com/office/drawing/2014/main" id="{290B75D7-7311-E567-4EE3-E9BD871479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29931" y="4200822"/>
            <a:ext cx="4857672" cy="2475997"/>
          </a:xfrm>
          <a:prstGeom prst="rect">
            <a:avLst/>
          </a:prstGeom>
        </p:spPr>
      </p:pic>
    </p:spTree>
    <p:custDataLst>
      <p:tags r:id="rId1"/>
    </p:custDataLst>
    <p:extLst>
      <p:ext uri="{BB962C8B-B14F-4D97-AF65-F5344CB8AC3E}">
        <p14:creationId xmlns:p14="http://schemas.microsoft.com/office/powerpoint/2010/main" val="1442515601"/>
      </p:ext>
    </p:extLst>
  </p:cSld>
  <p:clrMapOvr>
    <a:masterClrMapping/>
  </p:clrMapOvr>
  <mc:AlternateContent xmlns:mc="http://schemas.openxmlformats.org/markup-compatibility/2006" xmlns:p14="http://schemas.microsoft.com/office/powerpoint/2010/main">
    <mc:Choice Requires="p14">
      <p:transition spd="slow" p14:dur="2000" advTm="23275"/>
    </mc:Choice>
    <mc:Fallback xmlns="">
      <p:transition spd="slow" advTm="232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AEs: Series Naturales</a:t>
            </a:r>
          </a:p>
        </p:txBody>
      </p:sp>
      <p:sp>
        <p:nvSpPr>
          <p:cNvPr id="8" name="Marcador de texto 2">
            <a:extLst>
              <a:ext uri="{FF2B5EF4-FFF2-40B4-BE49-F238E27FC236}">
                <a16:creationId xmlns:a16="http://schemas.microsoft.com/office/drawing/2014/main" id="{AD43E76A-92BE-9FD4-6887-D3D7D19179C5}"/>
              </a:ext>
            </a:extLst>
          </p:cNvPr>
          <p:cNvSpPr>
            <a:spLocks noGrp="1"/>
          </p:cNvSpPr>
          <p:nvPr>
            <p:ph type="body" idx="1"/>
          </p:nvPr>
        </p:nvSpPr>
        <p:spPr>
          <a:xfrm>
            <a:off x="904397" y="1793289"/>
            <a:ext cx="5560381" cy="1635711"/>
          </a:xfrm>
        </p:spPr>
        <p:txBody>
          <a:bodyPr anchor="t">
            <a:noAutofit/>
          </a:bodyPr>
          <a:lstStyle/>
          <a:p>
            <a:pPr>
              <a:lnSpc>
                <a:spcPct val="150000"/>
              </a:lnSpc>
              <a:spcBef>
                <a:spcPts val="0"/>
              </a:spcBef>
              <a:spcAft>
                <a:spcPts val="1000"/>
              </a:spcAft>
            </a:pPr>
            <a:r>
              <a:rPr lang="es-ES" dirty="0"/>
              <a:t>El rendimiento del AE &gt; VAE</a:t>
            </a:r>
            <a:endParaRPr lang="es-ES" dirty="0">
              <a:sym typeface="Wingdings" panose="05000000000000000000" pitchFamily="2" charset="2"/>
            </a:endParaRPr>
          </a:p>
          <a:p>
            <a:pPr>
              <a:lnSpc>
                <a:spcPct val="150000"/>
              </a:lnSpc>
              <a:spcBef>
                <a:spcPts val="0"/>
              </a:spcBef>
              <a:spcAft>
                <a:spcPts val="1000"/>
              </a:spcAft>
            </a:pPr>
            <a:r>
              <a:rPr lang="es-ES" dirty="0">
                <a:sym typeface="Wingdings" panose="05000000000000000000" pitchFamily="2" charset="2"/>
              </a:rPr>
              <a:t>Al igual que el MLP, no muestra una tendencia clara</a:t>
            </a:r>
            <a:endParaRPr lang="es-ES" dirty="0"/>
          </a:p>
          <a:p>
            <a:pPr>
              <a:lnSpc>
                <a:spcPct val="150000"/>
              </a:lnSpc>
              <a:spcBef>
                <a:spcPts val="0"/>
              </a:spcBef>
              <a:spcAft>
                <a:spcPts val="1000"/>
              </a:spcAft>
            </a:pPr>
            <a:endParaRPr lang="es-ES" dirty="0"/>
          </a:p>
        </p:txBody>
      </p:sp>
      <p:pic>
        <p:nvPicPr>
          <p:cNvPr id="6" name="Imagen 5">
            <a:extLst>
              <a:ext uri="{FF2B5EF4-FFF2-40B4-BE49-F238E27FC236}">
                <a16:creationId xmlns:a16="http://schemas.microsoft.com/office/drawing/2014/main" id="{14BA159B-AD95-89CF-C0DE-C763455028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09487" y="1832603"/>
            <a:ext cx="5241690" cy="1763830"/>
          </a:xfrm>
          <a:prstGeom prst="rect">
            <a:avLst/>
          </a:prstGeom>
        </p:spPr>
      </p:pic>
      <p:pic>
        <p:nvPicPr>
          <p:cNvPr id="10" name="Imagen 9">
            <a:extLst>
              <a:ext uri="{FF2B5EF4-FFF2-40B4-BE49-F238E27FC236}">
                <a16:creationId xmlns:a16="http://schemas.microsoft.com/office/drawing/2014/main" id="{282322DA-DE93-942B-0FCB-DC7F2A8455D2}"/>
              </a:ext>
            </a:extLst>
          </p:cNvPr>
          <p:cNvPicPr>
            <a:picLocks noChangeAspect="1"/>
          </p:cNvPicPr>
          <p:nvPr/>
        </p:nvPicPr>
        <p:blipFill>
          <a:blip r:embed="rId5"/>
          <a:stretch>
            <a:fillRect/>
          </a:stretch>
        </p:blipFill>
        <p:spPr>
          <a:xfrm>
            <a:off x="592920" y="3986985"/>
            <a:ext cx="5609769" cy="2582491"/>
          </a:xfrm>
          <a:prstGeom prst="rect">
            <a:avLst/>
          </a:prstGeom>
        </p:spPr>
      </p:pic>
      <p:pic>
        <p:nvPicPr>
          <p:cNvPr id="16" name="Imagen 15">
            <a:extLst>
              <a:ext uri="{FF2B5EF4-FFF2-40B4-BE49-F238E27FC236}">
                <a16:creationId xmlns:a16="http://schemas.microsoft.com/office/drawing/2014/main" id="{987EB523-5F83-2487-E33D-FC9DD386B8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13015" y="3986984"/>
            <a:ext cx="5034635" cy="2582491"/>
          </a:xfrm>
          <a:prstGeom prst="rect">
            <a:avLst/>
          </a:prstGeom>
        </p:spPr>
      </p:pic>
    </p:spTree>
    <p:custDataLst>
      <p:tags r:id="rId1"/>
    </p:custDataLst>
    <p:extLst>
      <p:ext uri="{BB962C8B-B14F-4D97-AF65-F5344CB8AC3E}">
        <p14:creationId xmlns:p14="http://schemas.microsoft.com/office/powerpoint/2010/main" val="1207543380"/>
      </p:ext>
    </p:extLst>
  </p:cSld>
  <p:clrMapOvr>
    <a:masterClrMapping/>
  </p:clrMapOvr>
  <mc:AlternateContent xmlns:mc="http://schemas.openxmlformats.org/markup-compatibility/2006" xmlns:p14="http://schemas.microsoft.com/office/powerpoint/2010/main">
    <mc:Choice Requires="p14">
      <p:transition spd="slow" p14:dur="2000" advTm="12820"/>
    </mc:Choice>
    <mc:Fallback xmlns="">
      <p:transition spd="slow" advTm="12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 calcmode="lin" valueType="num">
                                      <p:cBhvr additive="base">
                                        <p:cTn id="15"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E57A0045-E8A5-3301-846B-5B47E8F15629}"/>
              </a:ext>
            </a:extLst>
          </p:cNvPr>
          <p:cNvPicPr>
            <a:picLocks noChangeAspect="1"/>
          </p:cNvPicPr>
          <p:nvPr/>
        </p:nvPicPr>
        <p:blipFill rotWithShape="1">
          <a:blip r:embed="rId3">
            <a:extLst>
              <a:ext uri="{28A0092B-C50C-407E-A947-70E740481C1C}">
                <a14:useLocalDpi xmlns:a14="http://schemas.microsoft.com/office/drawing/2010/main" val="0"/>
              </a:ext>
            </a:extLst>
          </a:blip>
          <a:srcRect l="8507" r="8507"/>
          <a:stretch/>
        </p:blipFill>
        <p:spPr>
          <a:xfrm>
            <a:off x="5388746" y="-1"/>
            <a:ext cx="6803254"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2" name="Grupo 31">
            <a:extLst>
              <a:ext uri="{FF2B5EF4-FFF2-40B4-BE49-F238E27FC236}">
                <a16:creationId xmlns:a16="http://schemas.microsoft.com/office/drawing/2014/main" id="{8004121E-F4F6-89A3-CCBA-AF0D42994EBA}"/>
              </a:ext>
            </a:extLst>
          </p:cNvPr>
          <p:cNvGrpSpPr/>
          <p:nvPr/>
        </p:nvGrpSpPr>
        <p:grpSpPr>
          <a:xfrm>
            <a:off x="1047565" y="0"/>
            <a:ext cx="2012476" cy="2136927"/>
            <a:chOff x="1047565" y="0"/>
            <a:chExt cx="2012476" cy="2136927"/>
          </a:xfrm>
        </p:grpSpPr>
        <p:sp>
          <p:nvSpPr>
            <p:cNvPr id="34" name="Rectángulo 33">
              <a:extLst>
                <a:ext uri="{FF2B5EF4-FFF2-40B4-BE49-F238E27FC236}">
                  <a16:creationId xmlns:a16="http://schemas.microsoft.com/office/drawing/2014/main" id="{F59CF5AA-AB45-DD56-1F2C-8D23E5486D64}"/>
                </a:ext>
              </a:extLst>
            </p:cNvPr>
            <p:cNvSpPr/>
            <p:nvPr/>
          </p:nvSpPr>
          <p:spPr>
            <a:xfrm>
              <a:off x="1275629" y="592211"/>
              <a:ext cx="1784412" cy="154471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E1B6F1DF-AE8C-F277-84B0-B17C54158FDF}"/>
                </a:ext>
              </a:extLst>
            </p:cNvPr>
            <p:cNvSpPr/>
            <p:nvPr/>
          </p:nvSpPr>
          <p:spPr>
            <a:xfrm>
              <a:off x="1047565" y="0"/>
              <a:ext cx="1873188" cy="2015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400" b="1" dirty="0">
                  <a:latin typeface="+mj-lt"/>
                </a:rPr>
                <a:t>7</a:t>
              </a:r>
              <a:endParaRPr lang="es-ES" b="1" dirty="0">
                <a:latin typeface="+mj-lt"/>
              </a:endParaRPr>
            </a:p>
          </p:txBody>
        </p:sp>
      </p:grpSp>
      <p:sp>
        <p:nvSpPr>
          <p:cNvPr id="38" name="Título 1">
            <a:extLst>
              <a:ext uri="{FF2B5EF4-FFF2-40B4-BE49-F238E27FC236}">
                <a16:creationId xmlns:a16="http://schemas.microsoft.com/office/drawing/2014/main" id="{0D39341B-C612-29E6-3B79-EF6B62961056}"/>
              </a:ext>
            </a:extLst>
          </p:cNvPr>
          <p:cNvSpPr>
            <a:spLocks noGrp="1"/>
          </p:cNvSpPr>
          <p:nvPr>
            <p:ph type="title"/>
          </p:nvPr>
        </p:nvSpPr>
        <p:spPr>
          <a:xfrm>
            <a:off x="333937" y="2988075"/>
            <a:ext cx="5762063" cy="1140042"/>
          </a:xfrm>
        </p:spPr>
        <p:txBody>
          <a:bodyPr>
            <a:normAutofit fontScale="90000"/>
          </a:bodyPr>
          <a:lstStyle/>
          <a:p>
            <a:r>
              <a:rPr lang="es-ES" dirty="0"/>
              <a:t>Conclusiones y Trabajo Futuro</a:t>
            </a:r>
          </a:p>
        </p:txBody>
      </p:sp>
    </p:spTree>
    <p:extLst>
      <p:ext uri="{BB962C8B-B14F-4D97-AF65-F5344CB8AC3E}">
        <p14:creationId xmlns:p14="http://schemas.microsoft.com/office/powerpoint/2010/main" val="2296186427"/>
      </p:ext>
    </p:extLst>
  </p:cSld>
  <p:clrMapOvr>
    <a:masterClrMapping/>
  </p:clrMapOvr>
  <mc:AlternateContent xmlns:mc="http://schemas.openxmlformats.org/markup-compatibility/2006" xmlns:p14="http://schemas.microsoft.com/office/powerpoint/2010/main">
    <mc:Choice Requires="p14">
      <p:transition spd="slow" p14:dur="2000" advTm="3563"/>
    </mc:Choice>
    <mc:Fallback xmlns="">
      <p:transition spd="slow" advTm="356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F0120DF-87FC-BAFB-EE78-AA0DAC9FBE76}"/>
              </a:ext>
            </a:extLst>
          </p:cNvPr>
          <p:cNvSpPr>
            <a:spLocks noGrp="1"/>
          </p:cNvSpPr>
          <p:nvPr>
            <p:ph type="title"/>
          </p:nvPr>
        </p:nvSpPr>
        <p:spPr>
          <a:xfrm>
            <a:off x="3191867" y="489042"/>
            <a:ext cx="5740466" cy="672306"/>
          </a:xfrm>
        </p:spPr>
        <p:txBody>
          <a:bodyPr vert="horz" lIns="91440" tIns="45720" rIns="91440" bIns="45720" rtlCol="0" anchor="t">
            <a:normAutofit/>
          </a:bodyPr>
          <a:lstStyle/>
          <a:p>
            <a:pPr algn="ctr"/>
            <a:r>
              <a:rPr lang="es-ES" sz="3600" dirty="0"/>
              <a:t>Conclusiones del Estudio</a:t>
            </a:r>
          </a:p>
        </p:txBody>
      </p:sp>
      <p:pic>
        <p:nvPicPr>
          <p:cNvPr id="11" name="Imagen 10">
            <a:extLst>
              <a:ext uri="{FF2B5EF4-FFF2-40B4-BE49-F238E27FC236}">
                <a16:creationId xmlns:a16="http://schemas.microsoft.com/office/drawing/2014/main" id="{E20DAAD3-C8A7-EB49-2D52-B23490D89B37}"/>
              </a:ext>
            </a:extLst>
          </p:cNvPr>
          <p:cNvPicPr>
            <a:picLocks noChangeAspect="1"/>
          </p:cNvPicPr>
          <p:nvPr/>
        </p:nvPicPr>
        <p:blipFill rotWithShape="1">
          <a:blip r:embed="rId4">
            <a:extLst>
              <a:ext uri="{28A0092B-C50C-407E-A947-70E740481C1C}">
                <a14:useLocalDpi xmlns:a14="http://schemas.microsoft.com/office/drawing/2010/main" val="0"/>
              </a:ext>
            </a:extLst>
          </a:blip>
          <a:srcRect l="49083" r="24359"/>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7" name="Marcador de texto 2">
            <a:extLst>
              <a:ext uri="{FF2B5EF4-FFF2-40B4-BE49-F238E27FC236}">
                <a16:creationId xmlns:a16="http://schemas.microsoft.com/office/drawing/2014/main" id="{7A34810F-44E9-EB0F-4101-AD8B68847D72}"/>
              </a:ext>
            </a:extLst>
          </p:cNvPr>
          <p:cNvSpPr>
            <a:spLocks noGrp="1"/>
          </p:cNvSpPr>
          <p:nvPr>
            <p:ph type="body" idx="1"/>
          </p:nvPr>
        </p:nvSpPr>
        <p:spPr>
          <a:xfrm>
            <a:off x="2734056" y="1811044"/>
            <a:ext cx="7537407" cy="4500973"/>
          </a:xfrm>
        </p:spPr>
        <p:txBody>
          <a:bodyPr anchor="t">
            <a:noAutofit/>
          </a:bodyPr>
          <a:lstStyle/>
          <a:p>
            <a:pPr>
              <a:lnSpc>
                <a:spcPct val="150000"/>
              </a:lnSpc>
              <a:spcBef>
                <a:spcPts val="0"/>
              </a:spcBef>
              <a:spcAft>
                <a:spcPts val="1000"/>
              </a:spcAft>
            </a:pPr>
            <a:r>
              <a:rPr lang="es-ES" dirty="0"/>
              <a:t>Falta de tendencia clara en las series naturales:</a:t>
            </a:r>
          </a:p>
          <a:p>
            <a:pPr marL="285750" indent="-285750">
              <a:lnSpc>
                <a:spcPct val="150000"/>
              </a:lnSpc>
              <a:spcBef>
                <a:spcPts val="0"/>
              </a:spcBef>
              <a:spcAft>
                <a:spcPts val="1000"/>
              </a:spcAft>
              <a:buFont typeface="Arial" panose="020B0604020202020204" pitchFamily="34" charset="0"/>
              <a:buChar char="•"/>
            </a:pPr>
            <a:r>
              <a:rPr lang="es-ES" dirty="0">
                <a:sym typeface="Wingdings" panose="05000000000000000000" pitchFamily="2" charset="2"/>
              </a:rPr>
              <a:t>Distribución de los segmentos anómalos</a:t>
            </a:r>
          </a:p>
          <a:p>
            <a:pPr marL="285750" indent="-285750">
              <a:lnSpc>
                <a:spcPct val="150000"/>
              </a:lnSpc>
              <a:spcBef>
                <a:spcPts val="0"/>
              </a:spcBef>
              <a:spcAft>
                <a:spcPts val="1000"/>
              </a:spcAft>
              <a:buFont typeface="Arial" panose="020B0604020202020204" pitchFamily="34" charset="0"/>
              <a:buChar char="•"/>
            </a:pPr>
            <a:r>
              <a:rPr lang="es-ES" dirty="0">
                <a:sym typeface="Wingdings" panose="05000000000000000000" pitchFamily="2" charset="2"/>
              </a:rPr>
              <a:t>Asunción insuficiente sobre las series empleadas</a:t>
            </a:r>
          </a:p>
          <a:p>
            <a:pPr>
              <a:lnSpc>
                <a:spcPct val="150000"/>
              </a:lnSpc>
              <a:spcBef>
                <a:spcPts val="0"/>
              </a:spcBef>
              <a:spcAft>
                <a:spcPts val="1000"/>
              </a:spcAft>
            </a:pPr>
            <a:endParaRPr lang="es-ES" sz="600" dirty="0">
              <a:sym typeface="Wingdings" panose="05000000000000000000" pitchFamily="2" charset="2"/>
            </a:endParaRPr>
          </a:p>
          <a:p>
            <a:pPr>
              <a:lnSpc>
                <a:spcPct val="150000"/>
              </a:lnSpc>
              <a:spcBef>
                <a:spcPts val="0"/>
              </a:spcBef>
              <a:spcAft>
                <a:spcPts val="1000"/>
              </a:spcAft>
            </a:pPr>
            <a:r>
              <a:rPr lang="es-ES" dirty="0">
                <a:sym typeface="Wingdings" panose="05000000000000000000" pitchFamily="2" charset="2"/>
              </a:rPr>
              <a:t>Series periódicas:</a:t>
            </a:r>
          </a:p>
          <a:p>
            <a:pPr marL="285750" indent="-285750">
              <a:lnSpc>
                <a:spcPct val="150000"/>
              </a:lnSpc>
              <a:spcBef>
                <a:spcPts val="0"/>
              </a:spcBef>
              <a:spcAft>
                <a:spcPts val="1000"/>
              </a:spcAft>
              <a:buFont typeface="Arial" panose="020B0604020202020204" pitchFamily="34" charset="0"/>
              <a:buChar char="•"/>
            </a:pPr>
            <a:r>
              <a:rPr lang="es-ES" dirty="0"/>
              <a:t>MLP muy vulnerable al ruido, no como el AE</a:t>
            </a:r>
          </a:p>
          <a:p>
            <a:pPr marL="285750" indent="-285750">
              <a:lnSpc>
                <a:spcPct val="150000"/>
              </a:lnSpc>
              <a:spcBef>
                <a:spcPts val="0"/>
              </a:spcBef>
              <a:spcAft>
                <a:spcPts val="1000"/>
              </a:spcAft>
              <a:buFont typeface="Arial" panose="020B0604020202020204" pitchFamily="34" charset="0"/>
              <a:buChar char="•"/>
            </a:pPr>
            <a:r>
              <a:rPr lang="es-ES" dirty="0"/>
              <a:t>AE más complejo podría superar el rendimiento máximo del MLP</a:t>
            </a:r>
          </a:p>
          <a:p>
            <a:pPr>
              <a:lnSpc>
                <a:spcPct val="150000"/>
              </a:lnSpc>
              <a:spcBef>
                <a:spcPts val="0"/>
              </a:spcBef>
              <a:spcAft>
                <a:spcPts val="1000"/>
              </a:spcAft>
            </a:pPr>
            <a:endParaRPr lang="es-ES" dirty="0"/>
          </a:p>
        </p:txBody>
      </p:sp>
    </p:spTree>
    <p:custDataLst>
      <p:tags r:id="rId1"/>
    </p:custDataLst>
    <p:extLst>
      <p:ext uri="{BB962C8B-B14F-4D97-AF65-F5344CB8AC3E}">
        <p14:creationId xmlns:p14="http://schemas.microsoft.com/office/powerpoint/2010/main" val="1896286620"/>
      </p:ext>
    </p:extLst>
  </p:cSld>
  <p:clrMapOvr>
    <a:masterClrMapping/>
  </p:clrMapOvr>
  <mc:AlternateContent xmlns:mc="http://schemas.openxmlformats.org/markup-compatibility/2006" xmlns:p14="http://schemas.microsoft.com/office/powerpoint/2010/main">
    <mc:Choice Requires="p14">
      <p:transition spd="slow" p14:dur="2000" advTm="35534"/>
    </mc:Choice>
    <mc:Fallback xmlns="">
      <p:transition spd="slow" advTm="355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 calcmode="lin" valueType="num">
                                      <p:cBhvr additive="base">
                                        <p:cTn id="12" dur="500" fill="hold"/>
                                        <p:tgtEl>
                                          <p:spTgt spid="27">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7">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anim calcmode="lin" valueType="num">
                                      <p:cBhvr additive="base">
                                        <p:cTn id="17" dur="500" fill="hold"/>
                                        <p:tgtEl>
                                          <p:spTgt spid="27">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anim calcmode="lin" valueType="num">
                                      <p:cBhvr additive="base">
                                        <p:cTn id="23" dur="500" fill="hold"/>
                                        <p:tgtEl>
                                          <p:spTgt spid="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7">
                                            <p:txEl>
                                              <p:pRg st="4" end="4"/>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2" fill="hold" grpId="0" nodeType="afterEffect">
                                  <p:stCondLst>
                                    <p:cond delay="0"/>
                                  </p:stCondLst>
                                  <p:childTnLst>
                                    <p:set>
                                      <p:cBhvr>
                                        <p:cTn id="27" dur="1" fill="hold">
                                          <p:stCondLst>
                                            <p:cond delay="0"/>
                                          </p:stCondLst>
                                        </p:cTn>
                                        <p:tgtEl>
                                          <p:spTgt spid="27">
                                            <p:txEl>
                                              <p:pRg st="5" end="5"/>
                                            </p:txEl>
                                          </p:spTgt>
                                        </p:tgtEl>
                                        <p:attrNameLst>
                                          <p:attrName>style.visibility</p:attrName>
                                        </p:attrNameLst>
                                      </p:cBhvr>
                                      <p:to>
                                        <p:strVal val="visible"/>
                                      </p:to>
                                    </p:set>
                                    <p:anim calcmode="lin" valueType="num">
                                      <p:cBhvr additive="base">
                                        <p:cTn id="28" dur="500" fill="hold"/>
                                        <p:tgtEl>
                                          <p:spTgt spid="27">
                                            <p:txEl>
                                              <p:pRg st="5" end="5"/>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7">
                                            <p:txEl>
                                              <p:pRg st="5" end="5"/>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2" fill="hold" grpId="0" nodeType="afterEffect">
                                  <p:stCondLst>
                                    <p:cond delay="0"/>
                                  </p:stCondLst>
                                  <p:childTnLst>
                                    <p:set>
                                      <p:cBhvr>
                                        <p:cTn id="32" dur="1" fill="hold">
                                          <p:stCondLst>
                                            <p:cond delay="0"/>
                                          </p:stCondLst>
                                        </p:cTn>
                                        <p:tgtEl>
                                          <p:spTgt spid="27">
                                            <p:txEl>
                                              <p:pRg st="6" end="6"/>
                                            </p:txEl>
                                          </p:spTgt>
                                        </p:tgtEl>
                                        <p:attrNameLst>
                                          <p:attrName>style.visibility</p:attrName>
                                        </p:attrNameLst>
                                      </p:cBhvr>
                                      <p:to>
                                        <p:strVal val="visible"/>
                                      </p:to>
                                    </p:set>
                                    <p:anim calcmode="lin" valueType="num">
                                      <p:cBhvr additive="base">
                                        <p:cTn id="33" dur="500" fill="hold"/>
                                        <p:tgtEl>
                                          <p:spTgt spid="27">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F0120DF-87FC-BAFB-EE78-AA0DAC9FBE76}"/>
              </a:ext>
            </a:extLst>
          </p:cNvPr>
          <p:cNvSpPr>
            <a:spLocks noGrp="1"/>
          </p:cNvSpPr>
          <p:nvPr>
            <p:ph type="title"/>
          </p:nvPr>
        </p:nvSpPr>
        <p:spPr>
          <a:xfrm>
            <a:off x="3191867" y="489042"/>
            <a:ext cx="5740466" cy="672306"/>
          </a:xfrm>
        </p:spPr>
        <p:txBody>
          <a:bodyPr vert="horz" lIns="91440" tIns="45720" rIns="91440" bIns="45720" rtlCol="0" anchor="t">
            <a:normAutofit/>
          </a:bodyPr>
          <a:lstStyle/>
          <a:p>
            <a:pPr algn="ctr"/>
            <a:r>
              <a:rPr lang="es-ES" sz="3600" dirty="0"/>
              <a:t>Conclusiones Personales</a:t>
            </a:r>
          </a:p>
        </p:txBody>
      </p:sp>
      <p:pic>
        <p:nvPicPr>
          <p:cNvPr id="11" name="Imagen 10">
            <a:extLst>
              <a:ext uri="{FF2B5EF4-FFF2-40B4-BE49-F238E27FC236}">
                <a16:creationId xmlns:a16="http://schemas.microsoft.com/office/drawing/2014/main" id="{E20DAAD3-C8A7-EB49-2D52-B23490D89B37}"/>
              </a:ext>
            </a:extLst>
          </p:cNvPr>
          <p:cNvPicPr>
            <a:picLocks noChangeAspect="1"/>
          </p:cNvPicPr>
          <p:nvPr/>
        </p:nvPicPr>
        <p:blipFill rotWithShape="1">
          <a:blip r:embed="rId4">
            <a:extLst>
              <a:ext uri="{28A0092B-C50C-407E-A947-70E740481C1C}">
                <a14:useLocalDpi xmlns:a14="http://schemas.microsoft.com/office/drawing/2010/main" val="0"/>
              </a:ext>
            </a:extLst>
          </a:blip>
          <a:srcRect l="49083" r="24359"/>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7" name="Marcador de texto 2">
            <a:extLst>
              <a:ext uri="{FF2B5EF4-FFF2-40B4-BE49-F238E27FC236}">
                <a16:creationId xmlns:a16="http://schemas.microsoft.com/office/drawing/2014/main" id="{7A34810F-44E9-EB0F-4101-AD8B68847D72}"/>
              </a:ext>
            </a:extLst>
          </p:cNvPr>
          <p:cNvSpPr>
            <a:spLocks noGrp="1"/>
          </p:cNvSpPr>
          <p:nvPr>
            <p:ph type="body" idx="1"/>
          </p:nvPr>
        </p:nvSpPr>
        <p:spPr>
          <a:xfrm>
            <a:off x="2734057" y="1704512"/>
            <a:ext cx="6994406" cy="4513517"/>
          </a:xfrm>
        </p:spPr>
        <p:txBody>
          <a:bodyPr anchor="t">
            <a:noAutofit/>
          </a:bodyPr>
          <a:lstStyle/>
          <a:p>
            <a:pPr>
              <a:lnSpc>
                <a:spcPct val="200000"/>
              </a:lnSpc>
              <a:spcBef>
                <a:spcPts val="0"/>
              </a:spcBef>
              <a:spcAft>
                <a:spcPts val="1000"/>
              </a:spcAft>
            </a:pPr>
            <a:r>
              <a:rPr lang="es-ES" dirty="0"/>
              <a:t>Refuerzo de conocimientos teóricos y prácticos sobre redes</a:t>
            </a:r>
          </a:p>
          <a:p>
            <a:pPr>
              <a:lnSpc>
                <a:spcPct val="200000"/>
              </a:lnSpc>
              <a:spcBef>
                <a:spcPts val="0"/>
              </a:spcBef>
              <a:spcAft>
                <a:spcPts val="1000"/>
              </a:spcAft>
            </a:pPr>
            <a:r>
              <a:rPr lang="es-ES" dirty="0">
                <a:sym typeface="Wingdings" panose="05000000000000000000" pitchFamily="2" charset="2"/>
              </a:rPr>
              <a:t>Aprendizaje de lo que conlleva trabajar en un proyecto con IA</a:t>
            </a:r>
          </a:p>
          <a:p>
            <a:pPr>
              <a:lnSpc>
                <a:spcPct val="200000"/>
              </a:lnSpc>
              <a:spcBef>
                <a:spcPts val="0"/>
              </a:spcBef>
              <a:spcAft>
                <a:spcPts val="1000"/>
              </a:spcAft>
            </a:pPr>
            <a:r>
              <a:rPr lang="es-ES" dirty="0">
                <a:sym typeface="Wingdings" panose="05000000000000000000" pitchFamily="2" charset="2"/>
              </a:rPr>
              <a:t>Trabajo experimental de un proyecto de investigación </a:t>
            </a:r>
          </a:p>
          <a:p>
            <a:pPr>
              <a:lnSpc>
                <a:spcPct val="200000"/>
              </a:lnSpc>
              <a:spcBef>
                <a:spcPts val="0"/>
              </a:spcBef>
              <a:spcAft>
                <a:spcPts val="1000"/>
              </a:spcAft>
            </a:pPr>
            <a:r>
              <a:rPr lang="es-ES" dirty="0">
                <a:sym typeface="Wingdings" panose="05000000000000000000" pitchFamily="2" charset="2"/>
              </a:rPr>
              <a:t>Metodología propia para trabajar con Google Colab</a:t>
            </a:r>
          </a:p>
          <a:p>
            <a:pPr>
              <a:lnSpc>
                <a:spcPct val="200000"/>
              </a:lnSpc>
              <a:spcBef>
                <a:spcPts val="0"/>
              </a:spcBef>
              <a:spcAft>
                <a:spcPts val="1000"/>
              </a:spcAft>
            </a:pPr>
            <a:r>
              <a:rPr lang="es-ES" dirty="0">
                <a:sym typeface="Wingdings" panose="05000000000000000000" pitchFamily="2" charset="2"/>
              </a:rPr>
              <a:t>Como trabajar con grandes cantidades de datos </a:t>
            </a:r>
          </a:p>
          <a:p>
            <a:pPr marL="285750" indent="-285750">
              <a:spcBef>
                <a:spcPts val="0"/>
              </a:spcBef>
              <a:spcAft>
                <a:spcPts val="1000"/>
              </a:spcAft>
              <a:buFont typeface="Arial" panose="020B0604020202020204" pitchFamily="34" charset="0"/>
              <a:buChar char="•"/>
            </a:pPr>
            <a:r>
              <a:rPr lang="es-ES" dirty="0">
                <a:sym typeface="Wingdings" panose="05000000000000000000" pitchFamily="2" charset="2"/>
              </a:rPr>
              <a:t>13.896 configuraciones de red</a:t>
            </a:r>
            <a:endParaRPr lang="es-ES" dirty="0"/>
          </a:p>
          <a:p>
            <a:pPr>
              <a:lnSpc>
                <a:spcPct val="150000"/>
              </a:lnSpc>
              <a:spcBef>
                <a:spcPts val="0"/>
              </a:spcBef>
              <a:spcAft>
                <a:spcPts val="1000"/>
              </a:spcAft>
            </a:pPr>
            <a:endParaRPr lang="es-ES" dirty="0"/>
          </a:p>
        </p:txBody>
      </p:sp>
    </p:spTree>
    <p:custDataLst>
      <p:tags r:id="rId1"/>
    </p:custDataLst>
    <p:extLst>
      <p:ext uri="{BB962C8B-B14F-4D97-AF65-F5344CB8AC3E}">
        <p14:creationId xmlns:p14="http://schemas.microsoft.com/office/powerpoint/2010/main" val="352818339"/>
      </p:ext>
    </p:extLst>
  </p:cSld>
  <p:clrMapOvr>
    <a:masterClrMapping/>
  </p:clrMapOvr>
  <mc:AlternateContent xmlns:mc="http://schemas.openxmlformats.org/markup-compatibility/2006" xmlns:p14="http://schemas.microsoft.com/office/powerpoint/2010/main">
    <mc:Choice Requires="p14">
      <p:transition spd="slow" p14:dur="2000" advTm="38327"/>
    </mc:Choice>
    <mc:Fallback xmlns="">
      <p:transition spd="slow" advTm="383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 calcmode="lin" valueType="num">
                                      <p:cBhvr additive="base">
                                        <p:cTn id="12" dur="500" fill="hold"/>
                                        <p:tgtEl>
                                          <p:spTgt spid="27">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7">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anim calcmode="lin" valueType="num">
                                      <p:cBhvr additive="base">
                                        <p:cTn id="17" dur="500" fill="hold"/>
                                        <p:tgtEl>
                                          <p:spTgt spid="27">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7">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7">
                                            <p:txEl>
                                              <p:pRg st="3" end="3"/>
                                            </p:txEl>
                                          </p:spTgt>
                                        </p:tgtEl>
                                        <p:attrNameLst>
                                          <p:attrName>style.visibility</p:attrName>
                                        </p:attrNameLst>
                                      </p:cBhvr>
                                      <p:to>
                                        <p:strVal val="visible"/>
                                      </p:to>
                                    </p:set>
                                    <p:anim calcmode="lin" valueType="num">
                                      <p:cBhvr additive="base">
                                        <p:cTn id="22" dur="500" fill="hold"/>
                                        <p:tgtEl>
                                          <p:spTgt spid="27">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7">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27">
                                            <p:txEl>
                                              <p:pRg st="4" end="4"/>
                                            </p:txEl>
                                          </p:spTgt>
                                        </p:tgtEl>
                                        <p:attrNameLst>
                                          <p:attrName>style.visibility</p:attrName>
                                        </p:attrNameLst>
                                      </p:cBhvr>
                                      <p:to>
                                        <p:strVal val="visible"/>
                                      </p:to>
                                    </p:set>
                                    <p:anim calcmode="lin" valueType="num">
                                      <p:cBhvr additive="base">
                                        <p:cTn id="27" dur="500" fill="hold"/>
                                        <p:tgtEl>
                                          <p:spTgt spid="27">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7">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27">
                                            <p:txEl>
                                              <p:pRg st="5" end="5"/>
                                            </p:txEl>
                                          </p:spTgt>
                                        </p:tgtEl>
                                        <p:attrNameLst>
                                          <p:attrName>style.visibility</p:attrName>
                                        </p:attrNameLst>
                                      </p:cBhvr>
                                      <p:to>
                                        <p:strVal val="visible"/>
                                      </p:to>
                                    </p:set>
                                    <p:anim calcmode="lin" valueType="num">
                                      <p:cBhvr additive="base">
                                        <p:cTn id="32" dur="500" fill="hold"/>
                                        <p:tgtEl>
                                          <p:spTgt spid="27">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F0120DF-87FC-BAFB-EE78-AA0DAC9FBE76}"/>
              </a:ext>
            </a:extLst>
          </p:cNvPr>
          <p:cNvSpPr>
            <a:spLocks noGrp="1"/>
          </p:cNvSpPr>
          <p:nvPr>
            <p:ph type="title"/>
          </p:nvPr>
        </p:nvSpPr>
        <p:spPr>
          <a:xfrm>
            <a:off x="3191867" y="489042"/>
            <a:ext cx="5740466" cy="672306"/>
          </a:xfrm>
        </p:spPr>
        <p:txBody>
          <a:bodyPr vert="horz" lIns="91440" tIns="45720" rIns="91440" bIns="45720" rtlCol="0" anchor="t">
            <a:normAutofit/>
          </a:bodyPr>
          <a:lstStyle/>
          <a:p>
            <a:pPr algn="ctr"/>
            <a:r>
              <a:rPr lang="es-ES" sz="3600" dirty="0"/>
              <a:t>Trabajo Futuro</a:t>
            </a:r>
          </a:p>
        </p:txBody>
      </p:sp>
      <p:pic>
        <p:nvPicPr>
          <p:cNvPr id="11" name="Imagen 10">
            <a:extLst>
              <a:ext uri="{FF2B5EF4-FFF2-40B4-BE49-F238E27FC236}">
                <a16:creationId xmlns:a16="http://schemas.microsoft.com/office/drawing/2014/main" id="{E20DAAD3-C8A7-EB49-2D52-B23490D89B37}"/>
              </a:ext>
            </a:extLst>
          </p:cNvPr>
          <p:cNvPicPr>
            <a:picLocks noChangeAspect="1"/>
          </p:cNvPicPr>
          <p:nvPr/>
        </p:nvPicPr>
        <p:blipFill rotWithShape="1">
          <a:blip r:embed="rId4">
            <a:extLst>
              <a:ext uri="{28A0092B-C50C-407E-A947-70E740481C1C}">
                <a14:useLocalDpi xmlns:a14="http://schemas.microsoft.com/office/drawing/2010/main" val="0"/>
              </a:ext>
            </a:extLst>
          </a:blip>
          <a:srcRect l="20179" r="20179"/>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7" name="Marcador de texto 2">
            <a:extLst>
              <a:ext uri="{FF2B5EF4-FFF2-40B4-BE49-F238E27FC236}">
                <a16:creationId xmlns:a16="http://schemas.microsoft.com/office/drawing/2014/main" id="{7A34810F-44E9-EB0F-4101-AD8B68847D72}"/>
              </a:ext>
            </a:extLst>
          </p:cNvPr>
          <p:cNvSpPr>
            <a:spLocks noGrp="1"/>
          </p:cNvSpPr>
          <p:nvPr>
            <p:ph type="body" idx="1"/>
          </p:nvPr>
        </p:nvSpPr>
        <p:spPr>
          <a:xfrm>
            <a:off x="2734057" y="1713390"/>
            <a:ext cx="6994406" cy="4495764"/>
          </a:xfrm>
        </p:spPr>
        <p:txBody>
          <a:bodyPr anchor="t">
            <a:noAutofit/>
          </a:bodyPr>
          <a:lstStyle/>
          <a:p>
            <a:pPr>
              <a:lnSpc>
                <a:spcPct val="200000"/>
              </a:lnSpc>
              <a:spcBef>
                <a:spcPts val="0"/>
              </a:spcBef>
              <a:spcAft>
                <a:spcPts val="1000"/>
              </a:spcAft>
            </a:pPr>
            <a:r>
              <a:rPr lang="es-ES" dirty="0"/>
              <a:t>Reemplazar las series para tratar anomalías colectivas</a:t>
            </a:r>
          </a:p>
          <a:p>
            <a:pPr>
              <a:lnSpc>
                <a:spcPct val="200000"/>
              </a:lnSpc>
              <a:spcBef>
                <a:spcPts val="0"/>
              </a:spcBef>
              <a:spcAft>
                <a:spcPts val="1000"/>
              </a:spcAft>
            </a:pPr>
            <a:r>
              <a:rPr lang="es-ES" dirty="0"/>
              <a:t>Búsqueda heurística</a:t>
            </a:r>
            <a:endParaRPr lang="es-ES" dirty="0">
              <a:sym typeface="Wingdings" panose="05000000000000000000" pitchFamily="2" charset="2"/>
            </a:endParaRPr>
          </a:p>
          <a:p>
            <a:pPr>
              <a:lnSpc>
                <a:spcPct val="200000"/>
              </a:lnSpc>
              <a:spcBef>
                <a:spcPts val="0"/>
              </a:spcBef>
              <a:spcAft>
                <a:spcPts val="1000"/>
              </a:spcAft>
            </a:pPr>
            <a:r>
              <a:rPr lang="es-ES" dirty="0">
                <a:sym typeface="Wingdings" panose="05000000000000000000" pitchFamily="2" charset="2"/>
              </a:rPr>
              <a:t>Arquitectura más compleja de Autoencoder Variacional</a:t>
            </a:r>
          </a:p>
          <a:p>
            <a:pPr>
              <a:lnSpc>
                <a:spcPct val="200000"/>
              </a:lnSpc>
              <a:spcBef>
                <a:spcPts val="0"/>
              </a:spcBef>
              <a:spcAft>
                <a:spcPts val="1000"/>
              </a:spcAft>
            </a:pPr>
            <a:r>
              <a:rPr lang="es-ES" dirty="0">
                <a:sym typeface="Wingdings" panose="05000000000000000000" pitchFamily="2" charset="2"/>
              </a:rPr>
              <a:t>Autoencoder entrenado con todos los datos</a:t>
            </a:r>
          </a:p>
          <a:p>
            <a:pPr>
              <a:lnSpc>
                <a:spcPct val="200000"/>
              </a:lnSpc>
              <a:spcBef>
                <a:spcPts val="0"/>
              </a:spcBef>
              <a:spcAft>
                <a:spcPts val="1000"/>
              </a:spcAft>
            </a:pPr>
            <a:r>
              <a:rPr lang="es-ES" dirty="0">
                <a:sym typeface="Wingdings" panose="05000000000000000000" pitchFamily="2" charset="2"/>
              </a:rPr>
              <a:t>Combinar varios modelos (ensamblado)</a:t>
            </a:r>
            <a:endParaRPr lang="es-ES" dirty="0"/>
          </a:p>
          <a:p>
            <a:pPr>
              <a:lnSpc>
                <a:spcPct val="150000"/>
              </a:lnSpc>
              <a:spcBef>
                <a:spcPts val="0"/>
              </a:spcBef>
              <a:spcAft>
                <a:spcPts val="1000"/>
              </a:spcAft>
            </a:pPr>
            <a:endParaRPr lang="es-ES" dirty="0"/>
          </a:p>
        </p:txBody>
      </p:sp>
    </p:spTree>
    <p:custDataLst>
      <p:tags r:id="rId1"/>
    </p:custDataLst>
    <p:extLst>
      <p:ext uri="{BB962C8B-B14F-4D97-AF65-F5344CB8AC3E}">
        <p14:creationId xmlns:p14="http://schemas.microsoft.com/office/powerpoint/2010/main" val="1535045714"/>
      </p:ext>
    </p:extLst>
  </p:cSld>
  <p:clrMapOvr>
    <a:masterClrMapping/>
  </p:clrMapOvr>
  <mc:AlternateContent xmlns:mc="http://schemas.openxmlformats.org/markup-compatibility/2006" xmlns:p14="http://schemas.microsoft.com/office/powerpoint/2010/main">
    <mc:Choice Requires="p14">
      <p:transition spd="slow" p14:dur="2000" advTm="42405"/>
    </mc:Choice>
    <mc:Fallback xmlns="">
      <p:transition spd="slow" advTm="42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27">
                                            <p:txEl>
                                              <p:pRg st="2" end="2"/>
                                            </p:txEl>
                                          </p:spTgt>
                                        </p:tgtEl>
                                        <p:attrNameLst>
                                          <p:attrName>style.visibility</p:attrName>
                                        </p:attrNameLst>
                                      </p:cBhvr>
                                      <p:to>
                                        <p:strVal val="visible"/>
                                      </p:to>
                                    </p:set>
                                    <p:anim calcmode="lin" valueType="num">
                                      <p:cBhvr additive="base">
                                        <p:cTn id="18" dur="500" fill="hold"/>
                                        <p:tgtEl>
                                          <p:spTgt spid="27">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27">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fill="hold" grpId="0" nodeType="afterEffect">
                                  <p:stCondLst>
                                    <p:cond delay="0"/>
                                  </p:stCondLst>
                                  <p:childTnLst>
                                    <p:set>
                                      <p:cBhvr>
                                        <p:cTn id="22" dur="1" fill="hold">
                                          <p:stCondLst>
                                            <p:cond delay="0"/>
                                          </p:stCondLst>
                                        </p:cTn>
                                        <p:tgtEl>
                                          <p:spTgt spid="27">
                                            <p:txEl>
                                              <p:pRg st="3" end="3"/>
                                            </p:txEl>
                                          </p:spTgt>
                                        </p:tgtEl>
                                        <p:attrNameLst>
                                          <p:attrName>style.visibility</p:attrName>
                                        </p:attrNameLst>
                                      </p:cBhvr>
                                      <p:to>
                                        <p:strVal val="visible"/>
                                      </p:to>
                                    </p:set>
                                    <p:anim calcmode="lin" valueType="num">
                                      <p:cBhvr additive="base">
                                        <p:cTn id="23" dur="500" fill="hold"/>
                                        <p:tgtEl>
                                          <p:spTgt spid="27">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7">
                                            <p:txEl>
                                              <p:pRg st="3" end="3"/>
                                            </p:txEl>
                                          </p:spTgt>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fill="hold" grpId="0" nodeType="afterEffect">
                                  <p:stCondLst>
                                    <p:cond delay="0"/>
                                  </p:stCondLst>
                                  <p:childTnLst>
                                    <p:set>
                                      <p:cBhvr>
                                        <p:cTn id="27" dur="1" fill="hold">
                                          <p:stCondLst>
                                            <p:cond delay="0"/>
                                          </p:stCondLst>
                                        </p:cTn>
                                        <p:tgtEl>
                                          <p:spTgt spid="27">
                                            <p:txEl>
                                              <p:pRg st="4" end="4"/>
                                            </p:txEl>
                                          </p:spTgt>
                                        </p:tgtEl>
                                        <p:attrNameLst>
                                          <p:attrName>style.visibility</p:attrName>
                                        </p:attrNameLst>
                                      </p:cBhvr>
                                      <p:to>
                                        <p:strVal val="visible"/>
                                      </p:to>
                                    </p:set>
                                    <p:anim calcmode="lin" valueType="num">
                                      <p:cBhvr additive="base">
                                        <p:cTn id="28" dur="500" fill="hold"/>
                                        <p:tgtEl>
                                          <p:spTgt spid="27">
                                            <p:txEl>
                                              <p:pRg st="4" end="4"/>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F2C672-C7EB-9CDF-7E45-2710BBD670D8}"/>
              </a:ext>
            </a:extLst>
          </p:cNvPr>
          <p:cNvSpPr txBox="1">
            <a:spLocks/>
          </p:cNvSpPr>
          <p:nvPr/>
        </p:nvSpPr>
        <p:spPr>
          <a:xfrm>
            <a:off x="2494625" y="2787590"/>
            <a:ext cx="7164280" cy="709299"/>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S" sz="4800" dirty="0">
                <a:solidFill>
                  <a:schemeClr val="bg1"/>
                </a:solidFill>
              </a:rPr>
              <a:t>Gracias por su Atención </a:t>
            </a:r>
          </a:p>
        </p:txBody>
      </p:sp>
    </p:spTree>
    <p:extLst>
      <p:ext uri="{BB962C8B-B14F-4D97-AF65-F5344CB8AC3E}">
        <p14:creationId xmlns:p14="http://schemas.microsoft.com/office/powerpoint/2010/main" val="1244814423"/>
      </p:ext>
    </p:extLst>
  </p:cSld>
  <p:clrMapOvr>
    <a:masterClrMapping/>
  </p:clrMapOvr>
  <mc:AlternateContent xmlns:mc="http://schemas.openxmlformats.org/markup-compatibility/2006" xmlns:p14="http://schemas.microsoft.com/office/powerpoint/2010/main">
    <mc:Choice Requires="p14">
      <p:transition spd="slow" p14:dur="2000" advTm="4319"/>
    </mc:Choice>
    <mc:Fallback xmlns="">
      <p:transition spd="slow" advTm="431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normAutofit/>
          </a:bodyPr>
          <a:lstStyle/>
          <a:p>
            <a:r>
              <a:rPr lang="es-ES" dirty="0"/>
              <a:t>Metodología en Detalle</a:t>
            </a:r>
          </a:p>
        </p:txBody>
      </p:sp>
      <p:sp>
        <p:nvSpPr>
          <p:cNvPr id="8" name="Marcador de texto 2">
            <a:extLst>
              <a:ext uri="{FF2B5EF4-FFF2-40B4-BE49-F238E27FC236}">
                <a16:creationId xmlns:a16="http://schemas.microsoft.com/office/drawing/2014/main" id="{72224C02-5517-6717-D0C3-E72CB860E4AB}"/>
              </a:ext>
            </a:extLst>
          </p:cNvPr>
          <p:cNvSpPr txBox="1">
            <a:spLocks/>
          </p:cNvSpPr>
          <p:nvPr/>
        </p:nvSpPr>
        <p:spPr>
          <a:xfrm>
            <a:off x="281351" y="1828802"/>
            <a:ext cx="6459408" cy="4497130"/>
          </a:xfrm>
          <a:prstGeom prst="rect">
            <a:avLst/>
          </a:prstGeom>
        </p:spPr>
        <p:txBody>
          <a:bodyPr vert="horz" lIns="91440" tIns="45720" rIns="91440" bIns="45720" numCol="1"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marL="285750" indent="-285750">
              <a:lnSpc>
                <a:spcPct val="150000"/>
              </a:lnSpc>
              <a:spcBef>
                <a:spcPts val="0"/>
              </a:spcBef>
              <a:spcAft>
                <a:spcPts val="1000"/>
              </a:spcAft>
              <a:buFont typeface="Arial" panose="020B0604020202020204" pitchFamily="34" charset="0"/>
              <a:buChar char="•"/>
            </a:pPr>
            <a:r>
              <a:rPr lang="es-ES" dirty="0"/>
              <a:t>14 Cuentas de Google * 5 cuadernos </a:t>
            </a:r>
            <a:r>
              <a:rPr lang="es-ES" dirty="0">
                <a:sym typeface="Wingdings" panose="05000000000000000000" pitchFamily="2" charset="2"/>
              </a:rPr>
              <a:t> 70 cuadernos</a:t>
            </a:r>
          </a:p>
          <a:p>
            <a:pPr marL="285750" indent="-285750">
              <a:lnSpc>
                <a:spcPct val="150000"/>
              </a:lnSpc>
              <a:spcBef>
                <a:spcPts val="0"/>
              </a:spcBef>
              <a:spcAft>
                <a:spcPts val="1000"/>
              </a:spcAft>
              <a:buFont typeface="Arial" panose="020B0604020202020204" pitchFamily="34" charset="0"/>
              <a:buChar char="•"/>
            </a:pPr>
            <a:r>
              <a:rPr lang="es-ES" dirty="0">
                <a:sym typeface="Wingdings" panose="05000000000000000000" pitchFamily="2" charset="2"/>
              </a:rPr>
              <a:t>Cuenta principal  Directorio compartido TFG</a:t>
            </a:r>
          </a:p>
          <a:p>
            <a:pPr marL="285750" indent="-285750">
              <a:lnSpc>
                <a:spcPct val="150000"/>
              </a:lnSpc>
              <a:spcBef>
                <a:spcPts val="0"/>
              </a:spcBef>
              <a:spcAft>
                <a:spcPts val="1000"/>
              </a:spcAft>
              <a:buFont typeface="Arial" panose="020B0604020202020204" pitchFamily="34" charset="0"/>
              <a:buChar char="•"/>
            </a:pPr>
            <a:r>
              <a:rPr lang="es-ES" dirty="0">
                <a:sym typeface="Wingdings" panose="05000000000000000000" pitchFamily="2" charset="2"/>
              </a:rPr>
              <a:t>1 Cuaderno  Copiar archivos fuente + 1 script (aislamiento)</a:t>
            </a:r>
          </a:p>
          <a:p>
            <a:pPr marL="285750" indent="-285750">
              <a:lnSpc>
                <a:spcPct val="150000"/>
              </a:lnSpc>
              <a:spcBef>
                <a:spcPts val="0"/>
              </a:spcBef>
              <a:spcAft>
                <a:spcPts val="1000"/>
              </a:spcAft>
              <a:buFont typeface="Arial" panose="020B0604020202020204" pitchFamily="34" charset="0"/>
              <a:buChar char="•"/>
            </a:pPr>
            <a:r>
              <a:rPr lang="es-ES" dirty="0">
                <a:sym typeface="Wingdings" panose="05000000000000000000" pitchFamily="2" charset="2"/>
              </a:rPr>
              <a:t>Descargar resultados  Recrear scripts (distribuir la carga de trabajo entre los cuadernos)</a:t>
            </a:r>
          </a:p>
          <a:p>
            <a:pPr marL="285750" indent="-285750">
              <a:lnSpc>
                <a:spcPct val="150000"/>
              </a:lnSpc>
              <a:spcBef>
                <a:spcPts val="0"/>
              </a:spcBef>
              <a:spcAft>
                <a:spcPts val="1000"/>
              </a:spcAft>
              <a:buFont typeface="Arial" panose="020B0604020202020204" pitchFamily="34" charset="0"/>
              <a:buChar char="•"/>
            </a:pPr>
            <a:r>
              <a:rPr lang="es-ES" dirty="0">
                <a:sym typeface="Wingdings" panose="05000000000000000000" pitchFamily="2" charset="2"/>
              </a:rPr>
              <a:t>Colab es una herramienta interactiva   Los cuadernos se deben ejecutar manualmente</a:t>
            </a:r>
          </a:p>
          <a:p>
            <a:pPr marL="285750" indent="-285750">
              <a:lnSpc>
                <a:spcPct val="150000"/>
              </a:lnSpc>
              <a:spcBef>
                <a:spcPts val="0"/>
              </a:spcBef>
              <a:spcAft>
                <a:spcPts val="1000"/>
              </a:spcAft>
              <a:buFont typeface="Arial" panose="020B0604020202020204" pitchFamily="34" charset="0"/>
              <a:buChar char="•"/>
            </a:pPr>
            <a:endParaRPr lang="es-ES" dirty="0"/>
          </a:p>
          <a:p>
            <a:pPr marL="285750" indent="-285750">
              <a:lnSpc>
                <a:spcPct val="150000"/>
              </a:lnSpc>
              <a:spcBef>
                <a:spcPts val="0"/>
              </a:spcBef>
              <a:spcAft>
                <a:spcPts val="1000"/>
              </a:spcAft>
              <a:buFont typeface="Arial" panose="020B0604020202020204" pitchFamily="34" charset="0"/>
              <a:buChar char="•"/>
            </a:pPr>
            <a:endParaRPr lang="es-ES" dirty="0">
              <a:sym typeface="Wingdings" panose="05000000000000000000" pitchFamily="2" charset="2"/>
            </a:endParaRPr>
          </a:p>
          <a:p>
            <a:pPr marL="285750" indent="-285750">
              <a:lnSpc>
                <a:spcPct val="150000"/>
              </a:lnSpc>
              <a:spcBef>
                <a:spcPts val="0"/>
              </a:spcBef>
              <a:spcAft>
                <a:spcPts val="1000"/>
              </a:spcAft>
              <a:buFont typeface="Arial" panose="020B0604020202020204" pitchFamily="34" charset="0"/>
              <a:buChar char="•"/>
            </a:pPr>
            <a:endParaRPr lang="es-ES" dirty="0"/>
          </a:p>
        </p:txBody>
      </p:sp>
      <p:pic>
        <p:nvPicPr>
          <p:cNvPr id="15" name="Imagen 14">
            <a:extLst>
              <a:ext uri="{FF2B5EF4-FFF2-40B4-BE49-F238E27FC236}">
                <a16:creationId xmlns:a16="http://schemas.microsoft.com/office/drawing/2014/main" id="{47AAE4E4-5B6C-2CB9-BA52-D338CD10B0A3}"/>
              </a:ext>
            </a:extLst>
          </p:cNvPr>
          <p:cNvPicPr>
            <a:picLocks noChangeAspect="1"/>
          </p:cNvPicPr>
          <p:nvPr/>
        </p:nvPicPr>
        <p:blipFill>
          <a:blip r:embed="rId3"/>
          <a:stretch>
            <a:fillRect/>
          </a:stretch>
        </p:blipFill>
        <p:spPr>
          <a:xfrm>
            <a:off x="7715983" y="598890"/>
            <a:ext cx="4124325" cy="3581400"/>
          </a:xfrm>
          <a:prstGeom prst="rect">
            <a:avLst/>
          </a:prstGeom>
        </p:spPr>
      </p:pic>
      <p:pic>
        <p:nvPicPr>
          <p:cNvPr id="18" name="Imagen 17" descr="Interfaz de usuario gráfica, Texto&#10;&#10;Descripción generada automáticamente">
            <a:extLst>
              <a:ext uri="{FF2B5EF4-FFF2-40B4-BE49-F238E27FC236}">
                <a16:creationId xmlns:a16="http://schemas.microsoft.com/office/drawing/2014/main" id="{ADF46A3F-FF60-FEEF-43CB-5CA82C31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099" y="4388265"/>
            <a:ext cx="5098375" cy="1230620"/>
          </a:xfrm>
          <a:prstGeom prst="rect">
            <a:avLst/>
          </a:prstGeom>
        </p:spPr>
      </p:pic>
    </p:spTree>
    <p:custDataLst>
      <p:tags r:id="rId1"/>
    </p:custDataLst>
    <p:extLst>
      <p:ext uri="{BB962C8B-B14F-4D97-AF65-F5344CB8AC3E}">
        <p14:creationId xmlns:p14="http://schemas.microsoft.com/office/powerpoint/2010/main" val="2447407545"/>
      </p:ext>
    </p:extLst>
  </p:cSld>
  <p:clrMapOvr>
    <a:masterClrMapping/>
  </p:clrMapOvr>
  <mc:AlternateContent xmlns:mc="http://schemas.openxmlformats.org/markup-compatibility/2006" xmlns:p14="http://schemas.microsoft.com/office/powerpoint/2010/main">
    <mc:Choice Requires="p14">
      <p:transition spd="slow" p14:dur="2000" advTm="38933"/>
    </mc:Choice>
    <mc:Fallback xmlns="">
      <p:transition spd="slow" advTm="389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E57A0045-E8A5-3301-846B-5B47E8F15629}"/>
              </a:ext>
            </a:extLst>
          </p:cNvPr>
          <p:cNvPicPr>
            <a:picLocks noChangeAspect="1"/>
          </p:cNvPicPr>
          <p:nvPr/>
        </p:nvPicPr>
        <p:blipFill rotWithShape="1">
          <a:blip r:embed="rId3">
            <a:extLst>
              <a:ext uri="{28A0092B-C50C-407E-A947-70E740481C1C}">
                <a14:useLocalDpi xmlns:a14="http://schemas.microsoft.com/office/drawing/2010/main" val="0"/>
              </a:ext>
            </a:extLst>
          </a:blip>
          <a:srcRect t="16378" b="16378"/>
          <a:stretch/>
        </p:blipFill>
        <p:spPr>
          <a:xfrm>
            <a:off x="5388746" y="-1"/>
            <a:ext cx="6803254"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2" name="Grupo 31">
            <a:extLst>
              <a:ext uri="{FF2B5EF4-FFF2-40B4-BE49-F238E27FC236}">
                <a16:creationId xmlns:a16="http://schemas.microsoft.com/office/drawing/2014/main" id="{8004121E-F4F6-89A3-CCBA-AF0D42994EBA}"/>
              </a:ext>
            </a:extLst>
          </p:cNvPr>
          <p:cNvGrpSpPr/>
          <p:nvPr/>
        </p:nvGrpSpPr>
        <p:grpSpPr>
          <a:xfrm>
            <a:off x="1047565" y="0"/>
            <a:ext cx="2012476" cy="2136927"/>
            <a:chOff x="1047565" y="0"/>
            <a:chExt cx="2012476" cy="2136927"/>
          </a:xfrm>
        </p:grpSpPr>
        <p:sp>
          <p:nvSpPr>
            <p:cNvPr id="34" name="Rectángulo 33">
              <a:extLst>
                <a:ext uri="{FF2B5EF4-FFF2-40B4-BE49-F238E27FC236}">
                  <a16:creationId xmlns:a16="http://schemas.microsoft.com/office/drawing/2014/main" id="{F59CF5AA-AB45-DD56-1F2C-8D23E5486D64}"/>
                </a:ext>
              </a:extLst>
            </p:cNvPr>
            <p:cNvSpPr/>
            <p:nvPr/>
          </p:nvSpPr>
          <p:spPr>
            <a:xfrm>
              <a:off x="1275629" y="592211"/>
              <a:ext cx="1784412" cy="154471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E1B6F1DF-AE8C-F277-84B0-B17C54158FDF}"/>
                </a:ext>
              </a:extLst>
            </p:cNvPr>
            <p:cNvSpPr/>
            <p:nvPr/>
          </p:nvSpPr>
          <p:spPr>
            <a:xfrm>
              <a:off x="1047565" y="0"/>
              <a:ext cx="1873188" cy="2015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400" b="1" dirty="0">
                  <a:latin typeface="+mj-lt"/>
                </a:rPr>
                <a:t>1</a:t>
              </a:r>
              <a:endParaRPr lang="es-ES" b="1" dirty="0">
                <a:latin typeface="+mj-lt"/>
              </a:endParaRPr>
            </a:p>
          </p:txBody>
        </p:sp>
      </p:grpSp>
      <p:sp>
        <p:nvSpPr>
          <p:cNvPr id="38" name="Título 1">
            <a:extLst>
              <a:ext uri="{FF2B5EF4-FFF2-40B4-BE49-F238E27FC236}">
                <a16:creationId xmlns:a16="http://schemas.microsoft.com/office/drawing/2014/main" id="{0D39341B-C612-29E6-3B79-EF6B62961056}"/>
              </a:ext>
            </a:extLst>
          </p:cNvPr>
          <p:cNvSpPr>
            <a:spLocks noGrp="1"/>
          </p:cNvSpPr>
          <p:nvPr>
            <p:ph type="title"/>
          </p:nvPr>
        </p:nvSpPr>
        <p:spPr>
          <a:xfrm>
            <a:off x="351692" y="2988075"/>
            <a:ext cx="6475236" cy="881849"/>
          </a:xfrm>
        </p:spPr>
        <p:txBody>
          <a:bodyPr/>
          <a:lstStyle/>
          <a:p>
            <a:r>
              <a:rPr lang="es-ES" dirty="0"/>
              <a:t>¿Qué son las Anomalías?</a:t>
            </a:r>
          </a:p>
        </p:txBody>
      </p:sp>
      <p:sp>
        <p:nvSpPr>
          <p:cNvPr id="40" name="Marcador de texto 2">
            <a:extLst>
              <a:ext uri="{FF2B5EF4-FFF2-40B4-BE49-F238E27FC236}">
                <a16:creationId xmlns:a16="http://schemas.microsoft.com/office/drawing/2014/main" id="{D7E27C71-AE70-FC3D-6E83-190057C4A3D3}"/>
              </a:ext>
            </a:extLst>
          </p:cNvPr>
          <p:cNvSpPr txBox="1">
            <a:spLocks/>
          </p:cNvSpPr>
          <p:nvPr/>
        </p:nvSpPr>
        <p:spPr>
          <a:xfrm>
            <a:off x="351691" y="3732042"/>
            <a:ext cx="8509701" cy="602201"/>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r>
              <a:rPr lang="es-ES" sz="2400" dirty="0"/>
              <a:t>Contextualización</a:t>
            </a:r>
          </a:p>
        </p:txBody>
      </p:sp>
    </p:spTree>
    <p:extLst>
      <p:ext uri="{BB962C8B-B14F-4D97-AF65-F5344CB8AC3E}">
        <p14:creationId xmlns:p14="http://schemas.microsoft.com/office/powerpoint/2010/main" val="1287691712"/>
      </p:ext>
    </p:extLst>
  </p:cSld>
  <p:clrMapOvr>
    <a:masterClrMapping/>
  </p:clrMapOvr>
  <mc:AlternateContent xmlns:mc="http://schemas.openxmlformats.org/markup-compatibility/2006" xmlns:p14="http://schemas.microsoft.com/office/powerpoint/2010/main">
    <mc:Choice Requires="p14">
      <p:transition spd="slow" p14:dur="2000" advTm="3337"/>
    </mc:Choice>
    <mc:Fallback xmlns="">
      <p:transition spd="slow" advTm="333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10588590" cy="881849"/>
          </a:xfrm>
        </p:spPr>
        <p:txBody>
          <a:bodyPr>
            <a:normAutofit/>
          </a:bodyPr>
          <a:lstStyle/>
          <a:p>
            <a:pPr algn="just"/>
            <a:r>
              <a:rPr lang="es-ES" dirty="0"/>
              <a:t>Cantidad de Muestras</a:t>
            </a:r>
          </a:p>
        </p:txBody>
      </p:sp>
      <p:pic>
        <p:nvPicPr>
          <p:cNvPr id="15" name="Imagen 14">
            <a:extLst>
              <a:ext uri="{FF2B5EF4-FFF2-40B4-BE49-F238E27FC236}">
                <a16:creationId xmlns:a16="http://schemas.microsoft.com/office/drawing/2014/main" id="{2CB24B68-DF47-B917-BAB9-20785E251007}"/>
              </a:ext>
            </a:extLst>
          </p:cNvPr>
          <p:cNvPicPr>
            <a:picLocks noChangeAspect="1"/>
          </p:cNvPicPr>
          <p:nvPr/>
        </p:nvPicPr>
        <p:blipFill>
          <a:blip r:embed="rId3"/>
          <a:stretch>
            <a:fillRect/>
          </a:stretch>
        </p:blipFill>
        <p:spPr>
          <a:xfrm>
            <a:off x="161337" y="2247383"/>
            <a:ext cx="6017038" cy="2376000"/>
          </a:xfrm>
          <a:prstGeom prst="rect">
            <a:avLst/>
          </a:prstGeom>
        </p:spPr>
      </p:pic>
      <p:pic>
        <p:nvPicPr>
          <p:cNvPr id="17" name="Imagen 16">
            <a:extLst>
              <a:ext uri="{FF2B5EF4-FFF2-40B4-BE49-F238E27FC236}">
                <a16:creationId xmlns:a16="http://schemas.microsoft.com/office/drawing/2014/main" id="{D622CADF-72C9-9755-3546-18D58CB33E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68486" y="2241000"/>
            <a:ext cx="5891837" cy="2376000"/>
          </a:xfrm>
          <a:prstGeom prst="rect">
            <a:avLst/>
          </a:prstGeom>
        </p:spPr>
      </p:pic>
    </p:spTree>
    <p:custDataLst>
      <p:tags r:id="rId1"/>
    </p:custDataLst>
    <p:extLst>
      <p:ext uri="{BB962C8B-B14F-4D97-AF65-F5344CB8AC3E}">
        <p14:creationId xmlns:p14="http://schemas.microsoft.com/office/powerpoint/2010/main" val="2377383695"/>
      </p:ext>
    </p:extLst>
  </p:cSld>
  <p:clrMapOvr>
    <a:masterClrMapping/>
  </p:clrMapOvr>
  <mc:AlternateContent xmlns:mc="http://schemas.openxmlformats.org/markup-compatibility/2006" xmlns:p14="http://schemas.microsoft.com/office/powerpoint/2010/main">
    <mc:Choice Requires="p14">
      <p:transition spd="slow" p14:dur="2000" advTm="38933"/>
    </mc:Choice>
    <mc:Fallback xmlns="">
      <p:transition spd="slow" advTm="3893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10588590" cy="881849"/>
          </a:xfrm>
        </p:spPr>
        <p:txBody>
          <a:bodyPr>
            <a:normAutofit/>
          </a:bodyPr>
          <a:lstStyle/>
          <a:p>
            <a:pPr algn="just"/>
            <a:r>
              <a:rPr lang="es-ES" dirty="0"/>
              <a:t>Desafíos en Detección de Anomalías</a:t>
            </a:r>
          </a:p>
        </p:txBody>
      </p:sp>
      <p:grpSp>
        <p:nvGrpSpPr>
          <p:cNvPr id="3" name="Grupo 2">
            <a:extLst>
              <a:ext uri="{FF2B5EF4-FFF2-40B4-BE49-F238E27FC236}">
                <a16:creationId xmlns:a16="http://schemas.microsoft.com/office/drawing/2014/main" id="{578DAFDF-DA75-08D2-15F9-EBB46C4278E2}"/>
              </a:ext>
            </a:extLst>
          </p:cNvPr>
          <p:cNvGrpSpPr/>
          <p:nvPr/>
        </p:nvGrpSpPr>
        <p:grpSpPr>
          <a:xfrm>
            <a:off x="4234650" y="1935992"/>
            <a:ext cx="7693227" cy="4379561"/>
            <a:chOff x="1734283" y="1861441"/>
            <a:chExt cx="8640000" cy="4691670"/>
          </a:xfrm>
        </p:grpSpPr>
        <p:pic>
          <p:nvPicPr>
            <p:cNvPr id="6" name="Imagen 5">
              <a:extLst>
                <a:ext uri="{FF2B5EF4-FFF2-40B4-BE49-F238E27FC236}">
                  <a16:creationId xmlns:a16="http://schemas.microsoft.com/office/drawing/2014/main" id="{BED5A239-D9EA-0E02-159B-18A6515A3673}"/>
                </a:ext>
              </a:extLst>
            </p:cNvPr>
            <p:cNvPicPr>
              <a:picLocks noChangeAspect="1"/>
            </p:cNvPicPr>
            <p:nvPr/>
          </p:nvPicPr>
          <p:blipFill>
            <a:blip r:embed="rId3"/>
            <a:stretch>
              <a:fillRect/>
            </a:stretch>
          </p:blipFill>
          <p:spPr>
            <a:xfrm>
              <a:off x="1734283" y="1861441"/>
              <a:ext cx="8640000" cy="4691670"/>
            </a:xfrm>
            <a:prstGeom prst="rect">
              <a:avLst/>
            </a:prstGeom>
          </p:spPr>
        </p:pic>
        <p:sp>
          <p:nvSpPr>
            <p:cNvPr id="7" name="Rectángulo 6">
              <a:extLst>
                <a:ext uri="{FF2B5EF4-FFF2-40B4-BE49-F238E27FC236}">
                  <a16:creationId xmlns:a16="http://schemas.microsoft.com/office/drawing/2014/main" id="{067C2ABB-43DC-B47E-D68D-C5EC5D148F55}"/>
                </a:ext>
              </a:extLst>
            </p:cNvPr>
            <p:cNvSpPr/>
            <p:nvPr/>
          </p:nvSpPr>
          <p:spPr>
            <a:xfrm>
              <a:off x="5514511" y="4767308"/>
              <a:ext cx="1571348" cy="454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2AE115FD-34BC-FDD4-62B3-1C523ADA96D8}"/>
                </a:ext>
              </a:extLst>
            </p:cNvPr>
            <p:cNvSpPr/>
            <p:nvPr/>
          </p:nvSpPr>
          <p:spPr>
            <a:xfrm>
              <a:off x="5514511" y="5706025"/>
              <a:ext cx="1571348" cy="454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8F81F5E9-61E8-4B58-1395-2BA7CDB3CF6B}"/>
                </a:ext>
              </a:extLst>
            </p:cNvPr>
            <p:cNvSpPr/>
            <p:nvPr/>
          </p:nvSpPr>
          <p:spPr>
            <a:xfrm>
              <a:off x="7513466" y="2002257"/>
              <a:ext cx="1571348" cy="454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844C763E-B848-C685-A7E8-61F37306FA37}"/>
                </a:ext>
              </a:extLst>
            </p:cNvPr>
            <p:cNvSpPr/>
            <p:nvPr/>
          </p:nvSpPr>
          <p:spPr>
            <a:xfrm>
              <a:off x="7513466" y="2936717"/>
              <a:ext cx="1571348" cy="454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2" name="Marcador de texto 2">
            <a:extLst>
              <a:ext uri="{FF2B5EF4-FFF2-40B4-BE49-F238E27FC236}">
                <a16:creationId xmlns:a16="http://schemas.microsoft.com/office/drawing/2014/main" id="{78C2DC44-EC07-223F-C3A4-66D51A2B519C}"/>
              </a:ext>
            </a:extLst>
          </p:cNvPr>
          <p:cNvSpPr>
            <a:spLocks noGrp="1"/>
          </p:cNvSpPr>
          <p:nvPr>
            <p:ph type="body" idx="1"/>
          </p:nvPr>
        </p:nvSpPr>
        <p:spPr>
          <a:xfrm>
            <a:off x="290757" y="1609238"/>
            <a:ext cx="4210222" cy="4495764"/>
          </a:xfrm>
        </p:spPr>
        <p:txBody>
          <a:bodyPr anchor="t">
            <a:noAutofit/>
          </a:bodyPr>
          <a:lstStyle/>
          <a:p>
            <a:pPr>
              <a:spcBef>
                <a:spcPts val="0"/>
              </a:spcBef>
              <a:spcAft>
                <a:spcPts val="1000"/>
              </a:spcAft>
            </a:pPr>
            <a:endParaRPr lang="es-ES" sz="1100" dirty="0"/>
          </a:p>
          <a:p>
            <a:pPr marL="342900" indent="-342900">
              <a:spcBef>
                <a:spcPts val="0"/>
              </a:spcBef>
              <a:spcAft>
                <a:spcPts val="1000"/>
              </a:spcAft>
              <a:buFont typeface="+mj-lt"/>
              <a:buAutoNum type="arabicPeriod"/>
            </a:pPr>
            <a:r>
              <a:rPr lang="es-ES" dirty="0"/>
              <a:t>Mejorar recall </a:t>
            </a:r>
          </a:p>
          <a:p>
            <a:pPr marL="342900" indent="-342900">
              <a:spcBef>
                <a:spcPts val="0"/>
              </a:spcBef>
              <a:spcAft>
                <a:spcPts val="1000"/>
              </a:spcAft>
              <a:buFont typeface="+mj-lt"/>
              <a:buAutoNum type="arabicPeriod"/>
            </a:pPr>
            <a:r>
              <a:rPr lang="es-ES" dirty="0"/>
              <a:t>Detección en conjuntos de datos de alta dimensionalidad</a:t>
            </a:r>
          </a:p>
          <a:p>
            <a:pPr marL="342900" indent="-342900">
              <a:spcBef>
                <a:spcPts val="0"/>
              </a:spcBef>
              <a:spcAft>
                <a:spcPts val="1000"/>
              </a:spcAft>
              <a:buFont typeface="+mj-lt"/>
              <a:buAutoNum type="arabicPeriod"/>
            </a:pPr>
            <a:r>
              <a:rPr lang="es-ES" dirty="0"/>
              <a:t>Aprendizaje eficiente de normalidad y anormalidad</a:t>
            </a:r>
          </a:p>
          <a:p>
            <a:pPr marL="342900" indent="-342900">
              <a:spcBef>
                <a:spcPts val="0"/>
              </a:spcBef>
              <a:spcAft>
                <a:spcPts val="1000"/>
              </a:spcAft>
              <a:buFont typeface="+mj-lt"/>
              <a:buAutoNum type="arabicPeriod"/>
            </a:pPr>
            <a:r>
              <a:rPr lang="es-ES" dirty="0"/>
              <a:t>Resistencia al ruido</a:t>
            </a:r>
          </a:p>
          <a:p>
            <a:pPr marL="342900" indent="-342900">
              <a:spcBef>
                <a:spcPts val="0"/>
              </a:spcBef>
              <a:spcAft>
                <a:spcPts val="1000"/>
              </a:spcAft>
              <a:buFont typeface="+mj-lt"/>
              <a:buAutoNum type="arabicPeriod"/>
            </a:pPr>
            <a:r>
              <a:rPr lang="es-ES" dirty="0"/>
              <a:t>Detectar anomalías contextuales o grupales</a:t>
            </a:r>
          </a:p>
          <a:p>
            <a:pPr marL="342900" indent="-342900">
              <a:spcBef>
                <a:spcPts val="0"/>
              </a:spcBef>
              <a:spcAft>
                <a:spcPts val="1000"/>
              </a:spcAft>
              <a:buFont typeface="+mj-lt"/>
              <a:buAutoNum type="arabicPeriod"/>
            </a:pPr>
            <a:r>
              <a:rPr lang="es-ES" dirty="0"/>
              <a:t>Explicación de las anomalías</a:t>
            </a:r>
          </a:p>
          <a:p>
            <a:pPr>
              <a:lnSpc>
                <a:spcPct val="150000"/>
              </a:lnSpc>
              <a:spcBef>
                <a:spcPts val="0"/>
              </a:spcBef>
              <a:spcAft>
                <a:spcPts val="1000"/>
              </a:spcAft>
            </a:pPr>
            <a:endParaRPr lang="es-ES" dirty="0"/>
          </a:p>
        </p:txBody>
      </p:sp>
      <p:sp>
        <p:nvSpPr>
          <p:cNvPr id="13" name="Rectángulo 12">
            <a:extLst>
              <a:ext uri="{FF2B5EF4-FFF2-40B4-BE49-F238E27FC236}">
                <a16:creationId xmlns:a16="http://schemas.microsoft.com/office/drawing/2014/main" id="{2DDB9B7C-CA68-9445-8847-105D12AECB53}"/>
              </a:ext>
            </a:extLst>
          </p:cNvPr>
          <p:cNvSpPr/>
          <p:nvPr/>
        </p:nvSpPr>
        <p:spPr>
          <a:xfrm>
            <a:off x="264123" y="4058093"/>
            <a:ext cx="4408439" cy="652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26F4CD99-9AD1-5B75-02E5-CFAF714AB239}"/>
              </a:ext>
            </a:extLst>
          </p:cNvPr>
          <p:cNvPicPr>
            <a:picLocks noChangeAspect="1"/>
          </p:cNvPicPr>
          <p:nvPr/>
        </p:nvPicPr>
        <p:blipFill>
          <a:blip r:embed="rId4"/>
          <a:stretch>
            <a:fillRect/>
          </a:stretch>
        </p:blipFill>
        <p:spPr>
          <a:xfrm>
            <a:off x="582873" y="6024801"/>
            <a:ext cx="6315075" cy="561975"/>
          </a:xfrm>
          <a:prstGeom prst="rect">
            <a:avLst/>
          </a:prstGeom>
        </p:spPr>
      </p:pic>
    </p:spTree>
    <p:custDataLst>
      <p:tags r:id="rId1"/>
    </p:custDataLst>
    <p:extLst>
      <p:ext uri="{BB962C8B-B14F-4D97-AF65-F5344CB8AC3E}">
        <p14:creationId xmlns:p14="http://schemas.microsoft.com/office/powerpoint/2010/main" val="1319503422"/>
      </p:ext>
    </p:extLst>
  </p:cSld>
  <p:clrMapOvr>
    <a:masterClrMapping/>
  </p:clrMapOvr>
  <mc:AlternateContent xmlns:mc="http://schemas.openxmlformats.org/markup-compatibility/2006" xmlns:p14="http://schemas.microsoft.com/office/powerpoint/2010/main">
    <mc:Choice Requires="p14">
      <p:transition spd="slow" p14:dur="2000" advTm="38933"/>
    </mc:Choice>
    <mc:Fallback xmlns="">
      <p:transition spd="slow" advTm="3893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10588590" cy="881849"/>
          </a:xfrm>
        </p:spPr>
        <p:txBody>
          <a:bodyPr>
            <a:normAutofit/>
          </a:bodyPr>
          <a:lstStyle/>
          <a:p>
            <a:pPr algn="just"/>
            <a:r>
              <a:rPr lang="es-ES" dirty="0"/>
              <a:t>Rendimiento y Desplazamiento</a:t>
            </a:r>
          </a:p>
        </p:txBody>
      </p:sp>
      <p:pic>
        <p:nvPicPr>
          <p:cNvPr id="6" name="Imagen 5">
            <a:extLst>
              <a:ext uri="{FF2B5EF4-FFF2-40B4-BE49-F238E27FC236}">
                <a16:creationId xmlns:a16="http://schemas.microsoft.com/office/drawing/2014/main" id="{39382B66-9ACE-0346-1949-808A3BDAA2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1931" y="4228936"/>
            <a:ext cx="5585070" cy="1998203"/>
          </a:xfrm>
          <a:prstGeom prst="rect">
            <a:avLst/>
          </a:prstGeom>
        </p:spPr>
      </p:pic>
      <p:pic>
        <p:nvPicPr>
          <p:cNvPr id="7" name="Imagen 6">
            <a:extLst>
              <a:ext uri="{FF2B5EF4-FFF2-40B4-BE49-F238E27FC236}">
                <a16:creationId xmlns:a16="http://schemas.microsoft.com/office/drawing/2014/main" id="{74634313-626B-95AC-595B-B2D16F8103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9078" y="1858207"/>
            <a:ext cx="5677923" cy="1939132"/>
          </a:xfrm>
          <a:prstGeom prst="rect">
            <a:avLst/>
          </a:prstGeom>
        </p:spPr>
      </p:pic>
      <p:pic>
        <p:nvPicPr>
          <p:cNvPr id="8" name="Imagen 7">
            <a:extLst>
              <a:ext uri="{FF2B5EF4-FFF2-40B4-BE49-F238E27FC236}">
                <a16:creationId xmlns:a16="http://schemas.microsoft.com/office/drawing/2014/main" id="{A103D303-4EC5-85E5-AE5A-AB6D4A3EE7E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06086" y="1834443"/>
            <a:ext cx="5895389" cy="1826212"/>
          </a:xfrm>
          <a:prstGeom prst="rect">
            <a:avLst/>
          </a:prstGeom>
        </p:spPr>
      </p:pic>
      <p:pic>
        <p:nvPicPr>
          <p:cNvPr id="9" name="Imagen 8">
            <a:extLst>
              <a:ext uri="{FF2B5EF4-FFF2-40B4-BE49-F238E27FC236}">
                <a16:creationId xmlns:a16="http://schemas.microsoft.com/office/drawing/2014/main" id="{F80FF68E-5CA2-BE29-8C13-D86D1542146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06086" y="4205173"/>
            <a:ext cx="6214999" cy="1998202"/>
          </a:xfrm>
          <a:prstGeom prst="rect">
            <a:avLst/>
          </a:prstGeom>
        </p:spPr>
      </p:pic>
      <p:sp>
        <p:nvSpPr>
          <p:cNvPr id="3" name="Rectángulo 2">
            <a:extLst>
              <a:ext uri="{FF2B5EF4-FFF2-40B4-BE49-F238E27FC236}">
                <a16:creationId xmlns:a16="http://schemas.microsoft.com/office/drawing/2014/main" id="{E1ED7958-C76E-63C3-2879-7F7D0535AE88}"/>
              </a:ext>
            </a:extLst>
          </p:cNvPr>
          <p:cNvSpPr/>
          <p:nvPr/>
        </p:nvSpPr>
        <p:spPr>
          <a:xfrm>
            <a:off x="685800" y="2002257"/>
            <a:ext cx="1190625" cy="64569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Flecha: hacia abajo 3">
            <a:extLst>
              <a:ext uri="{FF2B5EF4-FFF2-40B4-BE49-F238E27FC236}">
                <a16:creationId xmlns:a16="http://schemas.microsoft.com/office/drawing/2014/main" id="{215ACBD9-37CC-41CC-6012-799802135618}"/>
              </a:ext>
            </a:extLst>
          </p:cNvPr>
          <p:cNvSpPr/>
          <p:nvPr/>
        </p:nvSpPr>
        <p:spPr>
          <a:xfrm>
            <a:off x="805300" y="1562481"/>
            <a:ext cx="371475" cy="392390"/>
          </a:xfrm>
          <a:prstGeom prst="down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AAD7E605-2628-B247-9245-D81AF96D7942}"/>
              </a:ext>
            </a:extLst>
          </p:cNvPr>
          <p:cNvSpPr/>
          <p:nvPr/>
        </p:nvSpPr>
        <p:spPr>
          <a:xfrm>
            <a:off x="6512119" y="1997062"/>
            <a:ext cx="1190625" cy="64569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hacia abajo 12">
            <a:extLst>
              <a:ext uri="{FF2B5EF4-FFF2-40B4-BE49-F238E27FC236}">
                <a16:creationId xmlns:a16="http://schemas.microsoft.com/office/drawing/2014/main" id="{A04AEC05-E1FA-4D89-4EF8-EA99DEF58FC2}"/>
              </a:ext>
            </a:extLst>
          </p:cNvPr>
          <p:cNvSpPr/>
          <p:nvPr/>
        </p:nvSpPr>
        <p:spPr>
          <a:xfrm>
            <a:off x="6631619" y="1557286"/>
            <a:ext cx="371475" cy="392390"/>
          </a:xfrm>
          <a:prstGeom prst="down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E9F3E4AE-1108-1ED6-339A-72C5D9104302}"/>
              </a:ext>
            </a:extLst>
          </p:cNvPr>
          <p:cNvSpPr/>
          <p:nvPr/>
        </p:nvSpPr>
        <p:spPr>
          <a:xfrm>
            <a:off x="776287" y="4409740"/>
            <a:ext cx="1190625" cy="645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hacia abajo 15">
            <a:extLst>
              <a:ext uri="{FF2B5EF4-FFF2-40B4-BE49-F238E27FC236}">
                <a16:creationId xmlns:a16="http://schemas.microsoft.com/office/drawing/2014/main" id="{7EDF5AE5-855D-4FAB-FFFF-C9B6F7DBA197}"/>
              </a:ext>
            </a:extLst>
          </p:cNvPr>
          <p:cNvSpPr/>
          <p:nvPr/>
        </p:nvSpPr>
        <p:spPr>
          <a:xfrm>
            <a:off x="895787" y="3969964"/>
            <a:ext cx="371475" cy="39239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FDD77F0A-B995-CFA2-6621-6C36A99872F2}"/>
              </a:ext>
            </a:extLst>
          </p:cNvPr>
          <p:cNvSpPr/>
          <p:nvPr/>
        </p:nvSpPr>
        <p:spPr>
          <a:xfrm>
            <a:off x="6605736" y="4393689"/>
            <a:ext cx="1190625" cy="645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Flecha: hacia abajo 18">
            <a:extLst>
              <a:ext uri="{FF2B5EF4-FFF2-40B4-BE49-F238E27FC236}">
                <a16:creationId xmlns:a16="http://schemas.microsoft.com/office/drawing/2014/main" id="{706F0FD3-7D3F-338E-D3C9-555678BF4771}"/>
              </a:ext>
            </a:extLst>
          </p:cNvPr>
          <p:cNvSpPr/>
          <p:nvPr/>
        </p:nvSpPr>
        <p:spPr>
          <a:xfrm>
            <a:off x="6725236" y="3953913"/>
            <a:ext cx="371475" cy="39239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2885872106"/>
      </p:ext>
    </p:extLst>
  </p:cSld>
  <p:clrMapOvr>
    <a:masterClrMapping/>
  </p:clrMapOvr>
  <mc:AlternateContent xmlns:mc="http://schemas.openxmlformats.org/markup-compatibility/2006" xmlns:p14="http://schemas.microsoft.com/office/powerpoint/2010/main">
    <mc:Choice Requires="p14">
      <p:transition spd="slow" p14:dur="2000" advTm="38933"/>
    </mc:Choice>
    <mc:Fallback xmlns="">
      <p:transition spd="slow" advTm="3893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10588590" cy="881849"/>
          </a:xfrm>
        </p:spPr>
        <p:txBody>
          <a:bodyPr>
            <a:normAutofit/>
          </a:bodyPr>
          <a:lstStyle/>
          <a:p>
            <a:pPr algn="just"/>
            <a:r>
              <a:rPr lang="es-ES" dirty="0"/>
              <a:t>Ejemplo Ventana Deslizante: longitud 50</a:t>
            </a:r>
          </a:p>
        </p:txBody>
      </p:sp>
      <p:pic>
        <p:nvPicPr>
          <p:cNvPr id="17" name="Imagen 16">
            <a:extLst>
              <a:ext uri="{FF2B5EF4-FFF2-40B4-BE49-F238E27FC236}">
                <a16:creationId xmlns:a16="http://schemas.microsoft.com/office/drawing/2014/main" id="{C81E0866-77BD-7045-4DA6-6DE5A62074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2378" y="3009960"/>
            <a:ext cx="5267437" cy="2572028"/>
          </a:xfrm>
          <a:prstGeom prst="rect">
            <a:avLst/>
          </a:prstGeom>
        </p:spPr>
      </p:pic>
      <p:grpSp>
        <p:nvGrpSpPr>
          <p:cNvPr id="24" name="Grupo 23">
            <a:extLst>
              <a:ext uri="{FF2B5EF4-FFF2-40B4-BE49-F238E27FC236}">
                <a16:creationId xmlns:a16="http://schemas.microsoft.com/office/drawing/2014/main" id="{94AE867A-D209-7B1D-DA46-88E67A6078C3}"/>
              </a:ext>
            </a:extLst>
          </p:cNvPr>
          <p:cNvGrpSpPr/>
          <p:nvPr/>
        </p:nvGrpSpPr>
        <p:grpSpPr>
          <a:xfrm>
            <a:off x="941017" y="2655905"/>
            <a:ext cx="1292479" cy="2647661"/>
            <a:chOff x="941017" y="2655905"/>
            <a:chExt cx="1292479" cy="2647661"/>
          </a:xfrm>
        </p:grpSpPr>
        <p:sp>
          <p:nvSpPr>
            <p:cNvPr id="14" name="Rectángulo 13">
              <a:extLst>
                <a:ext uri="{FF2B5EF4-FFF2-40B4-BE49-F238E27FC236}">
                  <a16:creationId xmlns:a16="http://schemas.microsoft.com/office/drawing/2014/main" id="{FFE61564-7FE2-731A-26AE-CD55A751B72C}"/>
                </a:ext>
              </a:extLst>
            </p:cNvPr>
            <p:cNvSpPr/>
            <p:nvPr/>
          </p:nvSpPr>
          <p:spPr>
            <a:xfrm>
              <a:off x="1033900" y="3009960"/>
              <a:ext cx="1199596" cy="22936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177816DD-25A2-D514-30B0-3CAB0E19A2B7}"/>
                </a:ext>
              </a:extLst>
            </p:cNvPr>
            <p:cNvSpPr txBox="1"/>
            <p:nvPr/>
          </p:nvSpPr>
          <p:spPr>
            <a:xfrm>
              <a:off x="941017" y="2655905"/>
              <a:ext cx="1263551" cy="369332"/>
            </a:xfrm>
            <a:prstGeom prst="rect">
              <a:avLst/>
            </a:prstGeom>
            <a:noFill/>
          </p:spPr>
          <p:txBody>
            <a:bodyPr wrap="none" rtlCol="0">
              <a:spAutoFit/>
            </a:bodyPr>
            <a:lstStyle/>
            <a:p>
              <a:r>
                <a:rPr lang="es-ES" b="1" dirty="0">
                  <a:solidFill>
                    <a:srgbClr val="FF0000"/>
                  </a:solidFill>
                </a:rPr>
                <a:t>Ventana 1</a:t>
              </a:r>
            </a:p>
          </p:txBody>
        </p:sp>
      </p:grpSp>
      <p:grpSp>
        <p:nvGrpSpPr>
          <p:cNvPr id="31" name="Grupo 30">
            <a:extLst>
              <a:ext uri="{FF2B5EF4-FFF2-40B4-BE49-F238E27FC236}">
                <a16:creationId xmlns:a16="http://schemas.microsoft.com/office/drawing/2014/main" id="{9AE865B1-626C-689F-FB3F-2B4E274A784A}"/>
              </a:ext>
            </a:extLst>
          </p:cNvPr>
          <p:cNvGrpSpPr/>
          <p:nvPr/>
        </p:nvGrpSpPr>
        <p:grpSpPr>
          <a:xfrm>
            <a:off x="2173646" y="2663860"/>
            <a:ext cx="1280909" cy="2639706"/>
            <a:chOff x="2173646" y="2663860"/>
            <a:chExt cx="1280909" cy="2639706"/>
          </a:xfrm>
        </p:grpSpPr>
        <p:sp>
          <p:nvSpPr>
            <p:cNvPr id="22" name="Rectángulo 21">
              <a:extLst>
                <a:ext uri="{FF2B5EF4-FFF2-40B4-BE49-F238E27FC236}">
                  <a16:creationId xmlns:a16="http://schemas.microsoft.com/office/drawing/2014/main" id="{401CA658-D260-EDF0-2586-086F7B0C5FDB}"/>
                </a:ext>
              </a:extLst>
            </p:cNvPr>
            <p:cNvSpPr/>
            <p:nvPr/>
          </p:nvSpPr>
          <p:spPr>
            <a:xfrm>
              <a:off x="2254959" y="3009960"/>
              <a:ext cx="1199596" cy="229360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12EFF580-6CAB-73E5-E7E0-02B3CF88E875}"/>
                </a:ext>
              </a:extLst>
            </p:cNvPr>
            <p:cNvSpPr txBox="1"/>
            <p:nvPr/>
          </p:nvSpPr>
          <p:spPr>
            <a:xfrm>
              <a:off x="2173646" y="2663860"/>
              <a:ext cx="1263551" cy="369332"/>
            </a:xfrm>
            <a:prstGeom prst="rect">
              <a:avLst/>
            </a:prstGeom>
            <a:noFill/>
          </p:spPr>
          <p:txBody>
            <a:bodyPr wrap="none" rtlCol="0">
              <a:spAutoFit/>
            </a:bodyPr>
            <a:lstStyle/>
            <a:p>
              <a:r>
                <a:rPr lang="es-ES" b="1" dirty="0">
                  <a:solidFill>
                    <a:srgbClr val="0070C0"/>
                  </a:solidFill>
                </a:rPr>
                <a:t>Ventana 2</a:t>
              </a:r>
            </a:p>
          </p:txBody>
        </p:sp>
      </p:grpSp>
      <p:pic>
        <p:nvPicPr>
          <p:cNvPr id="26" name="Imagen 25">
            <a:extLst>
              <a:ext uri="{FF2B5EF4-FFF2-40B4-BE49-F238E27FC236}">
                <a16:creationId xmlns:a16="http://schemas.microsoft.com/office/drawing/2014/main" id="{A175EAD8-74DA-2E32-3A31-5738E79B81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99505" y="3041040"/>
            <a:ext cx="5267437" cy="2572028"/>
          </a:xfrm>
          <a:prstGeom prst="rect">
            <a:avLst/>
          </a:prstGeom>
        </p:spPr>
      </p:pic>
      <p:grpSp>
        <p:nvGrpSpPr>
          <p:cNvPr id="32" name="Grupo 31">
            <a:extLst>
              <a:ext uri="{FF2B5EF4-FFF2-40B4-BE49-F238E27FC236}">
                <a16:creationId xmlns:a16="http://schemas.microsoft.com/office/drawing/2014/main" id="{9DDA94DF-2C6E-F84E-B928-E32B1EE0CBA6}"/>
              </a:ext>
            </a:extLst>
          </p:cNvPr>
          <p:cNvGrpSpPr/>
          <p:nvPr/>
        </p:nvGrpSpPr>
        <p:grpSpPr>
          <a:xfrm>
            <a:off x="6417377" y="2698150"/>
            <a:ext cx="1563246" cy="2636496"/>
            <a:chOff x="6417377" y="2698150"/>
            <a:chExt cx="1563246" cy="2636496"/>
          </a:xfrm>
        </p:grpSpPr>
        <p:sp>
          <p:nvSpPr>
            <p:cNvPr id="27" name="Rectángulo 26">
              <a:extLst>
                <a:ext uri="{FF2B5EF4-FFF2-40B4-BE49-F238E27FC236}">
                  <a16:creationId xmlns:a16="http://schemas.microsoft.com/office/drawing/2014/main" id="{3A089061-E8A6-F3B8-FFE1-95991761B244}"/>
                </a:ext>
              </a:extLst>
            </p:cNvPr>
            <p:cNvSpPr/>
            <p:nvPr/>
          </p:nvSpPr>
          <p:spPr>
            <a:xfrm>
              <a:off x="6781027" y="3041040"/>
              <a:ext cx="1199596" cy="22936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CuadroTexto 28">
              <a:extLst>
                <a:ext uri="{FF2B5EF4-FFF2-40B4-BE49-F238E27FC236}">
                  <a16:creationId xmlns:a16="http://schemas.microsoft.com/office/drawing/2014/main" id="{87742B1E-80C4-EDD5-DF86-8D27BBBBA5B0}"/>
                </a:ext>
              </a:extLst>
            </p:cNvPr>
            <p:cNvSpPr txBox="1"/>
            <p:nvPr/>
          </p:nvSpPr>
          <p:spPr>
            <a:xfrm>
              <a:off x="6417377" y="2698150"/>
              <a:ext cx="1263551" cy="369332"/>
            </a:xfrm>
            <a:prstGeom prst="rect">
              <a:avLst/>
            </a:prstGeom>
            <a:noFill/>
          </p:spPr>
          <p:txBody>
            <a:bodyPr wrap="none" rtlCol="0">
              <a:spAutoFit/>
            </a:bodyPr>
            <a:lstStyle/>
            <a:p>
              <a:r>
                <a:rPr lang="es-ES" b="1" dirty="0">
                  <a:solidFill>
                    <a:srgbClr val="FF0000"/>
                  </a:solidFill>
                </a:rPr>
                <a:t>Ventana 1</a:t>
              </a:r>
            </a:p>
          </p:txBody>
        </p:sp>
      </p:grpSp>
      <p:grpSp>
        <p:nvGrpSpPr>
          <p:cNvPr id="33" name="Grupo 32">
            <a:extLst>
              <a:ext uri="{FF2B5EF4-FFF2-40B4-BE49-F238E27FC236}">
                <a16:creationId xmlns:a16="http://schemas.microsoft.com/office/drawing/2014/main" id="{B5C5E59F-4215-434C-2E92-CBE19C2BBBFC}"/>
              </a:ext>
            </a:extLst>
          </p:cNvPr>
          <p:cNvGrpSpPr/>
          <p:nvPr/>
        </p:nvGrpSpPr>
        <p:grpSpPr>
          <a:xfrm>
            <a:off x="7402065" y="2703900"/>
            <a:ext cx="1520853" cy="2627643"/>
            <a:chOff x="7402065" y="2703900"/>
            <a:chExt cx="1520853" cy="2627643"/>
          </a:xfrm>
        </p:grpSpPr>
        <p:sp>
          <p:nvSpPr>
            <p:cNvPr id="28" name="Rectángulo 27">
              <a:extLst>
                <a:ext uri="{FF2B5EF4-FFF2-40B4-BE49-F238E27FC236}">
                  <a16:creationId xmlns:a16="http://schemas.microsoft.com/office/drawing/2014/main" id="{66DD7EE4-D7A3-12CA-F0C2-A835D7894F88}"/>
                </a:ext>
              </a:extLst>
            </p:cNvPr>
            <p:cNvSpPr/>
            <p:nvPr/>
          </p:nvSpPr>
          <p:spPr>
            <a:xfrm>
              <a:off x="7402065" y="3037937"/>
              <a:ext cx="1199596" cy="229360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CuadroTexto 29">
              <a:extLst>
                <a:ext uri="{FF2B5EF4-FFF2-40B4-BE49-F238E27FC236}">
                  <a16:creationId xmlns:a16="http://schemas.microsoft.com/office/drawing/2014/main" id="{F390165C-61CA-291A-9F7A-59C3007975C5}"/>
                </a:ext>
              </a:extLst>
            </p:cNvPr>
            <p:cNvSpPr txBox="1"/>
            <p:nvPr/>
          </p:nvSpPr>
          <p:spPr>
            <a:xfrm>
              <a:off x="7659367" y="2703900"/>
              <a:ext cx="1263551" cy="369332"/>
            </a:xfrm>
            <a:prstGeom prst="rect">
              <a:avLst/>
            </a:prstGeom>
            <a:noFill/>
          </p:spPr>
          <p:txBody>
            <a:bodyPr wrap="none" rtlCol="0">
              <a:spAutoFit/>
            </a:bodyPr>
            <a:lstStyle/>
            <a:p>
              <a:r>
                <a:rPr lang="es-ES" b="1" dirty="0">
                  <a:solidFill>
                    <a:srgbClr val="0070C0"/>
                  </a:solidFill>
                </a:rPr>
                <a:t>Ventana 2</a:t>
              </a:r>
            </a:p>
          </p:txBody>
        </p:sp>
      </p:grpSp>
      <p:sp>
        <p:nvSpPr>
          <p:cNvPr id="34" name="Marcador de texto 2">
            <a:extLst>
              <a:ext uri="{FF2B5EF4-FFF2-40B4-BE49-F238E27FC236}">
                <a16:creationId xmlns:a16="http://schemas.microsoft.com/office/drawing/2014/main" id="{48556394-92AA-49B7-3725-8441EE62D1BC}"/>
              </a:ext>
            </a:extLst>
          </p:cNvPr>
          <p:cNvSpPr>
            <a:spLocks noGrp="1"/>
          </p:cNvSpPr>
          <p:nvPr>
            <p:ph type="body" idx="1"/>
          </p:nvPr>
        </p:nvSpPr>
        <p:spPr>
          <a:xfrm>
            <a:off x="1633698" y="1837863"/>
            <a:ext cx="3577083" cy="689917"/>
          </a:xfrm>
        </p:spPr>
        <p:txBody>
          <a:bodyPr anchor="t">
            <a:noAutofit/>
          </a:bodyPr>
          <a:lstStyle/>
          <a:p>
            <a:pPr>
              <a:spcBef>
                <a:spcPts val="0"/>
              </a:spcBef>
              <a:spcAft>
                <a:spcPts val="1000"/>
              </a:spcAft>
            </a:pPr>
            <a:endParaRPr lang="es-ES" sz="1100" dirty="0"/>
          </a:p>
          <a:p>
            <a:pPr>
              <a:spcBef>
                <a:spcPts val="0"/>
              </a:spcBef>
              <a:spcAft>
                <a:spcPts val="1000"/>
              </a:spcAft>
            </a:pPr>
            <a:r>
              <a:rPr lang="es-ES" dirty="0"/>
              <a:t>Desplazamiento = Ventana (50)</a:t>
            </a:r>
          </a:p>
          <a:p>
            <a:pPr>
              <a:lnSpc>
                <a:spcPct val="150000"/>
              </a:lnSpc>
              <a:spcBef>
                <a:spcPts val="0"/>
              </a:spcBef>
              <a:spcAft>
                <a:spcPts val="1000"/>
              </a:spcAft>
            </a:pPr>
            <a:endParaRPr lang="es-ES" dirty="0"/>
          </a:p>
        </p:txBody>
      </p:sp>
      <mc:AlternateContent xmlns:mc="http://schemas.openxmlformats.org/markup-compatibility/2006" xmlns:a14="http://schemas.microsoft.com/office/drawing/2010/main">
        <mc:Choice Requires="a14">
          <p:sp>
            <p:nvSpPr>
              <p:cNvPr id="35" name="Marcador de texto 2">
                <a:extLst>
                  <a:ext uri="{FF2B5EF4-FFF2-40B4-BE49-F238E27FC236}">
                    <a16:creationId xmlns:a16="http://schemas.microsoft.com/office/drawing/2014/main" id="{F78D470B-6E10-E3FB-7AB4-75311417F81D}"/>
                  </a:ext>
                </a:extLst>
              </p:cNvPr>
              <p:cNvSpPr txBox="1">
                <a:spLocks/>
              </p:cNvSpPr>
              <p:nvPr/>
            </p:nvSpPr>
            <p:spPr>
              <a:xfrm>
                <a:off x="7583167" y="1795310"/>
                <a:ext cx="3442661" cy="689917"/>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a:spcBef>
                    <a:spcPts val="0"/>
                  </a:spcBef>
                  <a:spcAft>
                    <a:spcPts val="1000"/>
                  </a:spcAft>
                </a:pPr>
                <a:endParaRPr lang="es-ES" sz="1100" dirty="0"/>
              </a:p>
              <a:p>
                <a:pPr>
                  <a:spcBef>
                    <a:spcPts val="0"/>
                  </a:spcBef>
                  <a:spcAft>
                    <a:spcPts val="1000"/>
                  </a:spcAft>
                </a:pPr>
                <a:r>
                  <a:rPr lang="es-ES" dirty="0"/>
                  <a:t>Desplazamiento = </a:t>
                </a:r>
                <a14:m>
                  <m:oMath xmlns:m="http://schemas.openxmlformats.org/officeDocument/2006/math">
                    <m:f>
                      <m:fPr>
                        <m:ctrlPr>
                          <a:rPr lang="es-ES" i="1" smtClean="0">
                            <a:latin typeface="Cambria Math" panose="02040503050406030204" pitchFamily="18" charset="0"/>
                          </a:rPr>
                        </m:ctrlPr>
                      </m:fPr>
                      <m:num>
                        <m:r>
                          <a:rPr lang="es-ES" b="0" i="1" smtClean="0">
                            <a:latin typeface="Cambria Math" panose="02040503050406030204" pitchFamily="18" charset="0"/>
                          </a:rPr>
                          <m:t>𝑣𝑒𝑛𝑡𝑎𝑛𝑎</m:t>
                        </m:r>
                      </m:num>
                      <m:den>
                        <m:r>
                          <a:rPr lang="es-ES" b="0" i="1" smtClean="0">
                            <a:latin typeface="Cambria Math" panose="02040503050406030204" pitchFamily="18" charset="0"/>
                          </a:rPr>
                          <m:t>2</m:t>
                        </m:r>
                      </m:den>
                    </m:f>
                  </m:oMath>
                </a14:m>
                <a:r>
                  <a:rPr lang="es-ES" dirty="0"/>
                  <a:t> (25)</a:t>
                </a:r>
              </a:p>
            </p:txBody>
          </p:sp>
        </mc:Choice>
        <mc:Fallback xmlns="">
          <p:sp>
            <p:nvSpPr>
              <p:cNvPr id="35" name="Marcador de texto 2">
                <a:extLst>
                  <a:ext uri="{FF2B5EF4-FFF2-40B4-BE49-F238E27FC236}">
                    <a16:creationId xmlns:a16="http://schemas.microsoft.com/office/drawing/2014/main" id="{F78D470B-6E10-E3FB-7AB4-75311417F81D}"/>
                  </a:ext>
                </a:extLst>
              </p:cNvPr>
              <p:cNvSpPr txBox="1">
                <a:spLocks noRot="1" noChangeAspect="1" noMove="1" noResize="1" noEditPoints="1" noAdjustHandles="1" noChangeArrowheads="1" noChangeShapeType="1" noTextEdit="1"/>
              </p:cNvSpPr>
              <p:nvPr/>
            </p:nvSpPr>
            <p:spPr>
              <a:xfrm>
                <a:off x="7583167" y="1795310"/>
                <a:ext cx="3442661" cy="689917"/>
              </a:xfrm>
              <a:prstGeom prst="rect">
                <a:avLst/>
              </a:prstGeom>
              <a:blipFill>
                <a:blip r:embed="rId4"/>
                <a:stretch>
                  <a:fillRect l="-1593" b="-16814"/>
                </a:stretch>
              </a:blipFill>
            </p:spPr>
            <p:txBody>
              <a:bodyPr/>
              <a:lstStyle/>
              <a:p>
                <a:r>
                  <a:rPr lang="es-ES">
                    <a:noFill/>
                  </a:rPr>
                  <a:t> </a:t>
                </a:r>
              </a:p>
            </p:txBody>
          </p:sp>
        </mc:Fallback>
      </mc:AlternateContent>
      <p:sp>
        <p:nvSpPr>
          <p:cNvPr id="36" name="Rectángulo 35">
            <a:extLst>
              <a:ext uri="{FF2B5EF4-FFF2-40B4-BE49-F238E27FC236}">
                <a16:creationId xmlns:a16="http://schemas.microsoft.com/office/drawing/2014/main" id="{5619AF38-A9C3-A687-AC01-023B04BF1650}"/>
              </a:ext>
            </a:extLst>
          </p:cNvPr>
          <p:cNvSpPr/>
          <p:nvPr/>
        </p:nvSpPr>
        <p:spPr>
          <a:xfrm>
            <a:off x="7419975" y="3050564"/>
            <a:ext cx="540544" cy="2262526"/>
          </a:xfrm>
          <a:prstGeom prst="rect">
            <a:avLst/>
          </a:prstGeom>
          <a:solidFill>
            <a:srgbClr val="7030A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2402414008"/>
      </p:ext>
    </p:extLst>
  </p:cSld>
  <p:clrMapOvr>
    <a:masterClrMapping/>
  </p:clrMapOvr>
  <mc:AlternateContent xmlns:mc="http://schemas.openxmlformats.org/markup-compatibility/2006" xmlns:p14="http://schemas.microsoft.com/office/powerpoint/2010/main">
    <mc:Choice Requires="p14">
      <p:transition spd="slow" p14:dur="2000" advTm="38933"/>
    </mc:Choice>
    <mc:Fallback xmlns="">
      <p:transition spd="slow" advTm="38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randombar(horizontal)">
                                      <p:cBhvr>
                                        <p:cTn id="22" dur="1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Selección de Dropout</a:t>
            </a:r>
          </a:p>
        </p:txBody>
      </p:sp>
      <p:pic>
        <p:nvPicPr>
          <p:cNvPr id="14" name="Imagen 13">
            <a:extLst>
              <a:ext uri="{FF2B5EF4-FFF2-40B4-BE49-F238E27FC236}">
                <a16:creationId xmlns:a16="http://schemas.microsoft.com/office/drawing/2014/main" id="{FB3203B2-6B10-AC63-9959-A25CBB362ECE}"/>
              </a:ext>
            </a:extLst>
          </p:cNvPr>
          <p:cNvPicPr>
            <a:picLocks noChangeAspect="1"/>
          </p:cNvPicPr>
          <p:nvPr/>
        </p:nvPicPr>
        <p:blipFill>
          <a:blip r:embed="rId3"/>
          <a:stretch>
            <a:fillRect/>
          </a:stretch>
        </p:blipFill>
        <p:spPr>
          <a:xfrm>
            <a:off x="412717" y="1887585"/>
            <a:ext cx="5989498" cy="3082830"/>
          </a:xfrm>
          <a:prstGeom prst="rect">
            <a:avLst/>
          </a:prstGeom>
        </p:spPr>
      </p:pic>
      <p:pic>
        <p:nvPicPr>
          <p:cNvPr id="16" name="Imagen 15">
            <a:extLst>
              <a:ext uri="{FF2B5EF4-FFF2-40B4-BE49-F238E27FC236}">
                <a16:creationId xmlns:a16="http://schemas.microsoft.com/office/drawing/2014/main" id="{A15969D7-9D82-4EE6-BC90-7DF85CA19B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08801" y="2002257"/>
            <a:ext cx="5369540" cy="2842698"/>
          </a:xfrm>
          <a:prstGeom prst="rect">
            <a:avLst/>
          </a:prstGeom>
        </p:spPr>
      </p:pic>
    </p:spTree>
    <p:custDataLst>
      <p:tags r:id="rId1"/>
    </p:custDataLst>
    <p:extLst>
      <p:ext uri="{BB962C8B-B14F-4D97-AF65-F5344CB8AC3E}">
        <p14:creationId xmlns:p14="http://schemas.microsoft.com/office/powerpoint/2010/main" val="233017294"/>
      </p:ext>
    </p:extLst>
  </p:cSld>
  <p:clrMapOvr>
    <a:masterClrMapping/>
  </p:clrMapOvr>
  <mc:AlternateContent xmlns:mc="http://schemas.openxmlformats.org/markup-compatibility/2006" xmlns:p14="http://schemas.microsoft.com/office/powerpoint/2010/main">
    <mc:Choice Requires="p14">
      <p:transition spd="slow" p14:dur="2000" advTm="38933"/>
    </mc:Choice>
    <mc:Fallback xmlns="">
      <p:transition spd="slow" advTm="3893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normAutofit/>
          </a:bodyPr>
          <a:lstStyle/>
          <a:p>
            <a:r>
              <a:rPr lang="es-ES" dirty="0"/>
              <a:t>Datos no Sintéticos </a:t>
            </a:r>
          </a:p>
        </p:txBody>
      </p:sp>
      <p:pic>
        <p:nvPicPr>
          <p:cNvPr id="17" name="Imagen 16">
            <a:extLst>
              <a:ext uri="{FF2B5EF4-FFF2-40B4-BE49-F238E27FC236}">
                <a16:creationId xmlns:a16="http://schemas.microsoft.com/office/drawing/2014/main" id="{D8BADA7B-A893-0C7C-276D-92C5C813FD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11341" y="2002257"/>
            <a:ext cx="3350843" cy="3129782"/>
          </a:xfrm>
          <a:prstGeom prst="rect">
            <a:avLst/>
          </a:prstGeom>
        </p:spPr>
      </p:pic>
      <p:sp>
        <p:nvSpPr>
          <p:cNvPr id="8" name="Marcador de texto 2">
            <a:extLst>
              <a:ext uri="{FF2B5EF4-FFF2-40B4-BE49-F238E27FC236}">
                <a16:creationId xmlns:a16="http://schemas.microsoft.com/office/drawing/2014/main" id="{72224C02-5517-6717-D0C3-E72CB860E4AB}"/>
              </a:ext>
            </a:extLst>
          </p:cNvPr>
          <p:cNvSpPr txBox="1">
            <a:spLocks/>
          </p:cNvSpPr>
          <p:nvPr/>
        </p:nvSpPr>
        <p:spPr>
          <a:xfrm>
            <a:off x="1052950" y="2002257"/>
            <a:ext cx="6065302" cy="3498246"/>
          </a:xfrm>
          <a:prstGeom prst="rect">
            <a:avLst/>
          </a:prstGeom>
        </p:spPr>
        <p:txBody>
          <a:bodyPr vert="horz" lIns="91440" tIns="45720" rIns="91440" bIns="45720" numCol="1"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pPr marL="285750" indent="-285750">
              <a:lnSpc>
                <a:spcPct val="150000"/>
              </a:lnSpc>
              <a:spcBef>
                <a:spcPts val="0"/>
              </a:spcBef>
              <a:spcAft>
                <a:spcPts val="1000"/>
              </a:spcAft>
              <a:buFont typeface="Arial" panose="020B0604020202020204" pitchFamily="34" charset="0"/>
              <a:buChar char="•"/>
            </a:pPr>
            <a:r>
              <a:rPr lang="es-ES" dirty="0"/>
              <a:t>Conjuntos de datos multidimensionales</a:t>
            </a:r>
          </a:p>
          <a:p>
            <a:pPr marL="285750" indent="-285750">
              <a:lnSpc>
                <a:spcPct val="150000"/>
              </a:lnSpc>
              <a:spcBef>
                <a:spcPts val="0"/>
              </a:spcBef>
              <a:spcAft>
                <a:spcPts val="1000"/>
              </a:spcAft>
              <a:buFont typeface="Arial" panose="020B0604020202020204" pitchFamily="34" charset="0"/>
              <a:buChar char="•"/>
            </a:pPr>
            <a:r>
              <a:rPr lang="es-ES" dirty="0"/>
              <a:t>Aumenta la complejidad del problema </a:t>
            </a:r>
            <a:r>
              <a:rPr lang="es-ES" dirty="0">
                <a:sym typeface="Wingdings" panose="05000000000000000000" pitchFamily="2" charset="2"/>
              </a:rPr>
              <a:t> Mayor coste de ejecución</a:t>
            </a:r>
          </a:p>
          <a:p>
            <a:pPr marL="285750" indent="-285750">
              <a:lnSpc>
                <a:spcPct val="150000"/>
              </a:lnSpc>
              <a:spcBef>
                <a:spcPts val="0"/>
              </a:spcBef>
              <a:spcAft>
                <a:spcPts val="1000"/>
              </a:spcAft>
              <a:buFont typeface="Arial" panose="020B0604020202020204" pitchFamily="34" charset="0"/>
              <a:buChar char="•"/>
            </a:pPr>
            <a:r>
              <a:rPr lang="es-ES" dirty="0">
                <a:sym typeface="Wingdings" panose="05000000000000000000" pitchFamily="2" charset="2"/>
              </a:rPr>
              <a:t>Se descartaron por falta de tiempo</a:t>
            </a:r>
          </a:p>
          <a:p>
            <a:pPr marL="285750" indent="-285750">
              <a:lnSpc>
                <a:spcPct val="150000"/>
              </a:lnSpc>
              <a:spcBef>
                <a:spcPts val="0"/>
              </a:spcBef>
              <a:spcAft>
                <a:spcPts val="1000"/>
              </a:spcAft>
              <a:buFont typeface="Arial" panose="020B0604020202020204" pitchFamily="34" charset="0"/>
              <a:buChar char="•"/>
            </a:pPr>
            <a:endParaRPr lang="es-ES" dirty="0">
              <a:sym typeface="Wingdings" panose="05000000000000000000" pitchFamily="2" charset="2"/>
            </a:endParaRPr>
          </a:p>
          <a:p>
            <a:pPr marL="285750" indent="-285750">
              <a:lnSpc>
                <a:spcPct val="150000"/>
              </a:lnSpc>
              <a:spcBef>
                <a:spcPts val="0"/>
              </a:spcBef>
              <a:spcAft>
                <a:spcPts val="1000"/>
              </a:spcAft>
              <a:buFont typeface="Arial" panose="020B0604020202020204" pitchFamily="34" charset="0"/>
              <a:buChar char="•"/>
            </a:pPr>
            <a:endParaRPr lang="es-ES" dirty="0"/>
          </a:p>
        </p:txBody>
      </p:sp>
    </p:spTree>
    <p:custDataLst>
      <p:tags r:id="rId1"/>
    </p:custDataLst>
    <p:extLst>
      <p:ext uri="{BB962C8B-B14F-4D97-AF65-F5344CB8AC3E}">
        <p14:creationId xmlns:p14="http://schemas.microsoft.com/office/powerpoint/2010/main" val="1757311254"/>
      </p:ext>
    </p:extLst>
  </p:cSld>
  <p:clrMapOvr>
    <a:masterClrMapping/>
  </p:clrMapOvr>
  <mc:AlternateContent xmlns:mc="http://schemas.openxmlformats.org/markup-compatibility/2006" xmlns:p14="http://schemas.microsoft.com/office/powerpoint/2010/main">
    <mc:Choice Requires="p14">
      <p:transition spd="slow" p14:dur="2000" advTm="38933"/>
    </mc:Choice>
    <mc:Fallback xmlns="">
      <p:transition spd="slow" advTm="3893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Contaminación Series Naturales</a:t>
            </a:r>
          </a:p>
        </p:txBody>
      </p:sp>
      <p:pic>
        <p:nvPicPr>
          <p:cNvPr id="16" name="Imagen 15">
            <a:extLst>
              <a:ext uri="{FF2B5EF4-FFF2-40B4-BE49-F238E27FC236}">
                <a16:creationId xmlns:a16="http://schemas.microsoft.com/office/drawing/2014/main" id="{30127D2B-9636-FE78-692B-D9E4697E5D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340349"/>
            <a:ext cx="5559876" cy="2730207"/>
          </a:xfrm>
          <a:prstGeom prst="rect">
            <a:avLst/>
          </a:prstGeom>
        </p:spPr>
      </p:pic>
      <p:pic>
        <p:nvPicPr>
          <p:cNvPr id="17" name="Imagen 16">
            <a:extLst>
              <a:ext uri="{FF2B5EF4-FFF2-40B4-BE49-F238E27FC236}">
                <a16:creationId xmlns:a16="http://schemas.microsoft.com/office/drawing/2014/main" id="{D8BADA7B-A893-0C7C-276D-92C5C813FD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5566" y="2340349"/>
            <a:ext cx="5496934" cy="2728800"/>
          </a:xfrm>
          <a:prstGeom prst="rect">
            <a:avLst/>
          </a:prstGeom>
        </p:spPr>
      </p:pic>
    </p:spTree>
    <p:custDataLst>
      <p:tags r:id="rId1"/>
    </p:custDataLst>
    <p:extLst>
      <p:ext uri="{BB962C8B-B14F-4D97-AF65-F5344CB8AC3E}">
        <p14:creationId xmlns:p14="http://schemas.microsoft.com/office/powerpoint/2010/main" val="1741950567"/>
      </p:ext>
    </p:extLst>
  </p:cSld>
  <p:clrMapOvr>
    <a:masterClrMapping/>
  </p:clrMapOvr>
  <mc:AlternateContent xmlns:mc="http://schemas.openxmlformats.org/markup-compatibility/2006" xmlns:p14="http://schemas.microsoft.com/office/powerpoint/2010/main">
    <mc:Choice Requires="p14">
      <p:transition spd="slow" p14:dur="2000" advTm="38933"/>
    </mc:Choice>
    <mc:Fallback xmlns="">
      <p:transition spd="slow" advTm="3893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ítulo 1">
            <a:extLst>
              <a:ext uri="{FF2B5EF4-FFF2-40B4-BE49-F238E27FC236}">
                <a16:creationId xmlns:a16="http://schemas.microsoft.com/office/drawing/2014/main" id="{AD4B767F-FCC6-DAFA-4B64-19291BCEC1DC}"/>
              </a:ext>
            </a:extLst>
          </p:cNvPr>
          <p:cNvSpPr>
            <a:spLocks noGrp="1"/>
          </p:cNvSpPr>
          <p:nvPr>
            <p:ph type="title"/>
          </p:nvPr>
        </p:nvSpPr>
        <p:spPr>
          <a:xfrm>
            <a:off x="1050196" y="565211"/>
            <a:ext cx="8596668" cy="881849"/>
          </a:xfrm>
        </p:spPr>
        <p:txBody>
          <a:bodyPr/>
          <a:lstStyle/>
          <a:p>
            <a:r>
              <a:rPr lang="es-ES" dirty="0"/>
              <a:t>Definición </a:t>
            </a:r>
          </a:p>
        </p:txBody>
      </p:sp>
      <p:sp>
        <p:nvSpPr>
          <p:cNvPr id="12" name="Marcador de texto 2">
            <a:extLst>
              <a:ext uri="{FF2B5EF4-FFF2-40B4-BE49-F238E27FC236}">
                <a16:creationId xmlns:a16="http://schemas.microsoft.com/office/drawing/2014/main" id="{505D3A30-2A68-343F-3772-2B559ACB04D8}"/>
              </a:ext>
            </a:extLst>
          </p:cNvPr>
          <p:cNvSpPr>
            <a:spLocks noGrp="1"/>
          </p:cNvSpPr>
          <p:nvPr>
            <p:ph type="body" idx="1"/>
          </p:nvPr>
        </p:nvSpPr>
        <p:spPr>
          <a:xfrm>
            <a:off x="1050196" y="1447060"/>
            <a:ext cx="5028195" cy="3950562"/>
          </a:xfrm>
        </p:spPr>
        <p:txBody>
          <a:bodyPr anchor="t">
            <a:noAutofit/>
          </a:bodyPr>
          <a:lstStyle/>
          <a:p>
            <a:pPr>
              <a:lnSpc>
                <a:spcPct val="300000"/>
              </a:lnSpc>
            </a:pPr>
            <a:r>
              <a:rPr lang="es-ES" dirty="0"/>
              <a:t>Elementos en conjuntos de datos </a:t>
            </a:r>
          </a:p>
          <a:p>
            <a:pPr>
              <a:lnSpc>
                <a:spcPct val="300000"/>
              </a:lnSpc>
            </a:pPr>
            <a:r>
              <a:rPr lang="es-ES" dirty="0"/>
              <a:t>No se ajustan al </a:t>
            </a:r>
            <a:r>
              <a:rPr lang="es-ES"/>
              <a:t>comportamiento esperado</a:t>
            </a:r>
            <a:endParaRPr lang="es-ES" dirty="0"/>
          </a:p>
          <a:p>
            <a:pPr>
              <a:lnSpc>
                <a:spcPct val="300000"/>
              </a:lnSpc>
            </a:pPr>
            <a:r>
              <a:rPr lang="es-ES" dirty="0"/>
              <a:t>Son relevantes para el análisis</a:t>
            </a:r>
          </a:p>
          <a:p>
            <a:pPr>
              <a:lnSpc>
                <a:spcPct val="300000"/>
              </a:lnSpc>
            </a:pPr>
            <a:r>
              <a:rPr lang="es-ES" dirty="0"/>
              <a:t>¡No confundir con el ruido!</a:t>
            </a:r>
          </a:p>
        </p:txBody>
      </p:sp>
      <p:pic>
        <p:nvPicPr>
          <p:cNvPr id="13" name="Imagen 12">
            <a:extLst>
              <a:ext uri="{FF2B5EF4-FFF2-40B4-BE49-F238E27FC236}">
                <a16:creationId xmlns:a16="http://schemas.microsoft.com/office/drawing/2014/main" id="{8D4BA480-D374-5FE6-57CA-1F2694CC54E1}"/>
              </a:ext>
            </a:extLst>
          </p:cNvPr>
          <p:cNvPicPr>
            <a:picLocks noChangeAspect="1"/>
          </p:cNvPicPr>
          <p:nvPr/>
        </p:nvPicPr>
        <p:blipFill>
          <a:blip r:embed="rId4"/>
          <a:stretch>
            <a:fillRect/>
          </a:stretch>
        </p:blipFill>
        <p:spPr>
          <a:xfrm>
            <a:off x="7349631" y="1852261"/>
            <a:ext cx="3672724" cy="3153477"/>
          </a:xfrm>
          <a:prstGeom prst="rect">
            <a:avLst/>
          </a:prstGeom>
        </p:spPr>
      </p:pic>
      <p:pic>
        <p:nvPicPr>
          <p:cNvPr id="4" name="Imagen 3">
            <a:extLst>
              <a:ext uri="{FF2B5EF4-FFF2-40B4-BE49-F238E27FC236}">
                <a16:creationId xmlns:a16="http://schemas.microsoft.com/office/drawing/2014/main" id="{3E2B10C4-2B08-4E42-B663-973735872792}"/>
              </a:ext>
            </a:extLst>
          </p:cNvPr>
          <p:cNvPicPr>
            <a:picLocks noChangeAspect="1"/>
          </p:cNvPicPr>
          <p:nvPr/>
        </p:nvPicPr>
        <p:blipFill>
          <a:blip r:embed="rId5"/>
          <a:stretch>
            <a:fillRect/>
          </a:stretch>
        </p:blipFill>
        <p:spPr>
          <a:xfrm>
            <a:off x="6191976" y="5788789"/>
            <a:ext cx="5714852" cy="504000"/>
          </a:xfrm>
          <a:prstGeom prst="rect">
            <a:avLst/>
          </a:prstGeom>
        </p:spPr>
      </p:pic>
    </p:spTree>
    <p:custDataLst>
      <p:tags r:id="rId1"/>
    </p:custDataLst>
    <p:extLst>
      <p:ext uri="{BB962C8B-B14F-4D97-AF65-F5344CB8AC3E}">
        <p14:creationId xmlns:p14="http://schemas.microsoft.com/office/powerpoint/2010/main" val="848832462"/>
      </p:ext>
    </p:extLst>
  </p:cSld>
  <p:clrMapOvr>
    <a:masterClrMapping/>
  </p:clrMapOvr>
  <mc:AlternateContent xmlns:mc="http://schemas.openxmlformats.org/markup-compatibility/2006" xmlns:p14="http://schemas.microsoft.com/office/powerpoint/2010/main">
    <mc:Choice Requires="p14">
      <p:transition spd="slow" p14:dur="2000" advTm="50679"/>
    </mc:Choice>
    <mc:Fallback xmlns="">
      <p:transition spd="slow" advTm="506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 calcmode="lin" valueType="num">
                                      <p:cBhvr additive="base">
                                        <p:cTn id="12" dur="5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 calcmode="lin" valueType="num">
                                      <p:cBhvr additive="base">
                                        <p:cTn id="22" dur="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 calcmode="lin" valueType="num">
                                      <p:cBhvr additive="base">
                                        <p:cTn id="28" dur="5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ítulo 1">
            <a:extLst>
              <a:ext uri="{FF2B5EF4-FFF2-40B4-BE49-F238E27FC236}">
                <a16:creationId xmlns:a16="http://schemas.microsoft.com/office/drawing/2014/main" id="{AD4B767F-FCC6-DAFA-4B64-19291BCEC1DC}"/>
              </a:ext>
            </a:extLst>
          </p:cNvPr>
          <p:cNvSpPr>
            <a:spLocks noGrp="1"/>
          </p:cNvSpPr>
          <p:nvPr>
            <p:ph type="title"/>
          </p:nvPr>
        </p:nvSpPr>
        <p:spPr>
          <a:xfrm>
            <a:off x="1050196" y="565211"/>
            <a:ext cx="8596668" cy="881849"/>
          </a:xfrm>
        </p:spPr>
        <p:txBody>
          <a:bodyPr/>
          <a:lstStyle/>
          <a:p>
            <a:r>
              <a:rPr lang="es-ES" dirty="0"/>
              <a:t>Tipos de Anomalías </a:t>
            </a:r>
          </a:p>
        </p:txBody>
      </p:sp>
      <p:sp>
        <p:nvSpPr>
          <p:cNvPr id="8" name="Marcador de texto 2">
            <a:extLst>
              <a:ext uri="{FF2B5EF4-FFF2-40B4-BE49-F238E27FC236}">
                <a16:creationId xmlns:a16="http://schemas.microsoft.com/office/drawing/2014/main" id="{FEC0DB26-EB45-AF22-47CF-C04D6665F21B}"/>
              </a:ext>
            </a:extLst>
          </p:cNvPr>
          <p:cNvSpPr>
            <a:spLocks noGrp="1"/>
          </p:cNvSpPr>
          <p:nvPr>
            <p:ph type="body" idx="1"/>
          </p:nvPr>
        </p:nvSpPr>
        <p:spPr>
          <a:xfrm>
            <a:off x="1047657" y="1698485"/>
            <a:ext cx="4800003" cy="3326275"/>
          </a:xfrm>
        </p:spPr>
        <p:txBody>
          <a:bodyPr anchor="t">
            <a:noAutofit/>
          </a:bodyPr>
          <a:lstStyle/>
          <a:p>
            <a:pPr>
              <a:lnSpc>
                <a:spcPct val="200000"/>
              </a:lnSpc>
            </a:pPr>
            <a:r>
              <a:rPr lang="es-ES" dirty="0"/>
              <a:t>Puntuales</a:t>
            </a:r>
          </a:p>
          <a:p>
            <a:pPr>
              <a:lnSpc>
                <a:spcPct val="200000"/>
              </a:lnSpc>
            </a:pPr>
            <a:r>
              <a:rPr lang="es-ES" dirty="0"/>
              <a:t>Colectivas o Grupales</a:t>
            </a:r>
          </a:p>
          <a:p>
            <a:pPr>
              <a:lnSpc>
                <a:spcPct val="200000"/>
              </a:lnSpc>
            </a:pPr>
            <a:r>
              <a:rPr lang="es-ES" dirty="0"/>
              <a:t>Contextuales o Condicionales</a:t>
            </a:r>
          </a:p>
          <a:p>
            <a:pPr>
              <a:lnSpc>
                <a:spcPct val="200000"/>
              </a:lnSpc>
            </a:pPr>
            <a:r>
              <a:rPr lang="es-ES" dirty="0"/>
              <a:t>Patrones emergentes o Novedades</a:t>
            </a:r>
          </a:p>
        </p:txBody>
      </p:sp>
      <p:pic>
        <p:nvPicPr>
          <p:cNvPr id="9" name="Imagen 8">
            <a:extLst>
              <a:ext uri="{FF2B5EF4-FFF2-40B4-BE49-F238E27FC236}">
                <a16:creationId xmlns:a16="http://schemas.microsoft.com/office/drawing/2014/main" id="{89B78B53-2C65-FFE6-E9C4-1944D0A89005}"/>
              </a:ext>
            </a:extLst>
          </p:cNvPr>
          <p:cNvPicPr>
            <a:picLocks noChangeAspect="1"/>
          </p:cNvPicPr>
          <p:nvPr/>
        </p:nvPicPr>
        <p:blipFill>
          <a:blip r:embed="rId4"/>
          <a:stretch>
            <a:fillRect/>
          </a:stretch>
        </p:blipFill>
        <p:spPr>
          <a:xfrm>
            <a:off x="5872895" y="1767540"/>
            <a:ext cx="2559071" cy="2197271"/>
          </a:xfrm>
          <a:prstGeom prst="rect">
            <a:avLst/>
          </a:prstGeom>
        </p:spPr>
      </p:pic>
      <p:pic>
        <p:nvPicPr>
          <p:cNvPr id="10" name="Imagen 9">
            <a:extLst>
              <a:ext uri="{FF2B5EF4-FFF2-40B4-BE49-F238E27FC236}">
                <a16:creationId xmlns:a16="http://schemas.microsoft.com/office/drawing/2014/main" id="{8126C7ED-D2FF-1CC0-23FC-C63F6B32F1B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19483" y="4168530"/>
            <a:ext cx="5121746" cy="2448000"/>
          </a:xfrm>
          <a:prstGeom prst="rect">
            <a:avLst/>
          </a:prstGeom>
        </p:spPr>
      </p:pic>
      <p:pic>
        <p:nvPicPr>
          <p:cNvPr id="14" name="Imagen 13">
            <a:extLst>
              <a:ext uri="{FF2B5EF4-FFF2-40B4-BE49-F238E27FC236}">
                <a16:creationId xmlns:a16="http://schemas.microsoft.com/office/drawing/2014/main" id="{759C07F4-F066-C835-D6E9-5B840B65A677}"/>
              </a:ext>
            </a:extLst>
          </p:cNvPr>
          <p:cNvPicPr>
            <a:picLocks noChangeAspect="1"/>
          </p:cNvPicPr>
          <p:nvPr/>
        </p:nvPicPr>
        <p:blipFill>
          <a:blip r:embed="rId6"/>
          <a:stretch>
            <a:fillRect/>
          </a:stretch>
        </p:blipFill>
        <p:spPr>
          <a:xfrm>
            <a:off x="8542189" y="1767540"/>
            <a:ext cx="2889433" cy="2273021"/>
          </a:xfrm>
          <a:prstGeom prst="rect">
            <a:avLst/>
          </a:prstGeom>
        </p:spPr>
      </p:pic>
      <p:pic>
        <p:nvPicPr>
          <p:cNvPr id="12" name="Imagen 11">
            <a:extLst>
              <a:ext uri="{FF2B5EF4-FFF2-40B4-BE49-F238E27FC236}">
                <a16:creationId xmlns:a16="http://schemas.microsoft.com/office/drawing/2014/main" id="{715A57B6-42D7-E8AB-96A4-4329FE8BD447}"/>
              </a:ext>
            </a:extLst>
          </p:cNvPr>
          <p:cNvPicPr>
            <a:picLocks noChangeAspect="1"/>
          </p:cNvPicPr>
          <p:nvPr/>
        </p:nvPicPr>
        <p:blipFill>
          <a:blip r:embed="rId7"/>
          <a:stretch>
            <a:fillRect/>
          </a:stretch>
        </p:blipFill>
        <p:spPr>
          <a:xfrm>
            <a:off x="481944" y="6045881"/>
            <a:ext cx="5714852" cy="504000"/>
          </a:xfrm>
          <a:prstGeom prst="rect">
            <a:avLst/>
          </a:prstGeom>
        </p:spPr>
      </p:pic>
    </p:spTree>
    <p:custDataLst>
      <p:tags r:id="rId1"/>
    </p:custDataLst>
    <p:extLst>
      <p:ext uri="{BB962C8B-B14F-4D97-AF65-F5344CB8AC3E}">
        <p14:creationId xmlns:p14="http://schemas.microsoft.com/office/powerpoint/2010/main" val="164277844"/>
      </p:ext>
    </p:extLst>
  </p:cSld>
  <p:clrMapOvr>
    <a:masterClrMapping/>
  </p:clrMapOvr>
  <mc:AlternateContent xmlns:mc="http://schemas.openxmlformats.org/markup-compatibility/2006" xmlns:p14="http://schemas.microsoft.com/office/powerpoint/2010/main">
    <mc:Choice Requires="p14">
      <p:transition spd="slow" p14:dur="2000" advTm="80515"/>
    </mc:Choice>
    <mc:Fallback xmlns="">
      <p:transition spd="slow" advTm="805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 calcmode="lin" valueType="num">
                                      <p:cBhvr additive="base">
                                        <p:cTn id="16"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anim calcmode="lin" valueType="num">
                                      <p:cBhvr additive="base">
                                        <p:cTn id="34"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E57A0045-E8A5-3301-846B-5B47E8F15629}"/>
              </a:ext>
            </a:extLst>
          </p:cNvPr>
          <p:cNvPicPr>
            <a:picLocks noChangeAspect="1"/>
          </p:cNvPicPr>
          <p:nvPr/>
        </p:nvPicPr>
        <p:blipFill rotWithShape="1">
          <a:blip r:embed="rId3">
            <a:extLst>
              <a:ext uri="{28A0092B-C50C-407E-A947-70E740481C1C}">
                <a14:useLocalDpi xmlns:a14="http://schemas.microsoft.com/office/drawing/2010/main" val="0"/>
              </a:ext>
            </a:extLst>
          </a:blip>
          <a:srcRect l="16933" r="16933"/>
          <a:stretch/>
        </p:blipFill>
        <p:spPr>
          <a:xfrm>
            <a:off x="5388746" y="-1"/>
            <a:ext cx="6803254"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2" name="Grupo 31">
            <a:extLst>
              <a:ext uri="{FF2B5EF4-FFF2-40B4-BE49-F238E27FC236}">
                <a16:creationId xmlns:a16="http://schemas.microsoft.com/office/drawing/2014/main" id="{8004121E-F4F6-89A3-CCBA-AF0D42994EBA}"/>
              </a:ext>
            </a:extLst>
          </p:cNvPr>
          <p:cNvGrpSpPr/>
          <p:nvPr/>
        </p:nvGrpSpPr>
        <p:grpSpPr>
          <a:xfrm>
            <a:off x="1047565" y="0"/>
            <a:ext cx="2012476" cy="2136927"/>
            <a:chOff x="1047565" y="0"/>
            <a:chExt cx="2012476" cy="2136927"/>
          </a:xfrm>
        </p:grpSpPr>
        <p:sp>
          <p:nvSpPr>
            <p:cNvPr id="34" name="Rectángulo 33">
              <a:extLst>
                <a:ext uri="{FF2B5EF4-FFF2-40B4-BE49-F238E27FC236}">
                  <a16:creationId xmlns:a16="http://schemas.microsoft.com/office/drawing/2014/main" id="{F59CF5AA-AB45-DD56-1F2C-8D23E5486D64}"/>
                </a:ext>
              </a:extLst>
            </p:cNvPr>
            <p:cNvSpPr/>
            <p:nvPr/>
          </p:nvSpPr>
          <p:spPr>
            <a:xfrm>
              <a:off x="1275629" y="592211"/>
              <a:ext cx="1784412" cy="154471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E1B6F1DF-AE8C-F277-84B0-B17C54158FDF}"/>
                </a:ext>
              </a:extLst>
            </p:cNvPr>
            <p:cNvSpPr/>
            <p:nvPr/>
          </p:nvSpPr>
          <p:spPr>
            <a:xfrm>
              <a:off x="1047565" y="0"/>
              <a:ext cx="1873188" cy="2015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400" b="1" dirty="0">
                  <a:latin typeface="+mj-lt"/>
                </a:rPr>
                <a:t>2</a:t>
              </a:r>
              <a:endParaRPr lang="es-ES" b="1" dirty="0">
                <a:latin typeface="+mj-lt"/>
              </a:endParaRPr>
            </a:p>
          </p:txBody>
        </p:sp>
      </p:grpSp>
      <p:sp>
        <p:nvSpPr>
          <p:cNvPr id="38" name="Título 1">
            <a:extLst>
              <a:ext uri="{FF2B5EF4-FFF2-40B4-BE49-F238E27FC236}">
                <a16:creationId xmlns:a16="http://schemas.microsoft.com/office/drawing/2014/main" id="{0D39341B-C612-29E6-3B79-EF6B62961056}"/>
              </a:ext>
            </a:extLst>
          </p:cNvPr>
          <p:cNvSpPr>
            <a:spLocks noGrp="1"/>
          </p:cNvSpPr>
          <p:nvPr>
            <p:ph type="title"/>
          </p:nvPr>
        </p:nvSpPr>
        <p:spPr>
          <a:xfrm>
            <a:off x="333937" y="2988075"/>
            <a:ext cx="5762063" cy="881849"/>
          </a:xfrm>
        </p:spPr>
        <p:txBody>
          <a:bodyPr/>
          <a:lstStyle/>
          <a:p>
            <a:r>
              <a:rPr lang="es-ES" dirty="0"/>
              <a:t>Series de Datos</a:t>
            </a:r>
          </a:p>
        </p:txBody>
      </p:sp>
      <p:sp>
        <p:nvSpPr>
          <p:cNvPr id="40" name="Marcador de texto 2">
            <a:extLst>
              <a:ext uri="{FF2B5EF4-FFF2-40B4-BE49-F238E27FC236}">
                <a16:creationId xmlns:a16="http://schemas.microsoft.com/office/drawing/2014/main" id="{D7E27C71-AE70-FC3D-6E83-190057C4A3D3}"/>
              </a:ext>
            </a:extLst>
          </p:cNvPr>
          <p:cNvSpPr txBox="1">
            <a:spLocks/>
          </p:cNvSpPr>
          <p:nvPr/>
        </p:nvSpPr>
        <p:spPr>
          <a:xfrm>
            <a:off x="333936" y="3732042"/>
            <a:ext cx="8509701" cy="602201"/>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r>
              <a:rPr lang="es-ES" sz="2400" dirty="0"/>
              <a:t>Preparación del estudio</a:t>
            </a:r>
          </a:p>
        </p:txBody>
      </p:sp>
    </p:spTree>
    <p:extLst>
      <p:ext uri="{BB962C8B-B14F-4D97-AF65-F5344CB8AC3E}">
        <p14:creationId xmlns:p14="http://schemas.microsoft.com/office/powerpoint/2010/main" val="2216095721"/>
      </p:ext>
    </p:extLst>
  </p:cSld>
  <p:clrMapOvr>
    <a:masterClrMapping/>
  </p:clrMapOvr>
  <mc:AlternateContent xmlns:mc="http://schemas.openxmlformats.org/markup-compatibility/2006" xmlns:p14="http://schemas.microsoft.com/office/powerpoint/2010/main">
    <mc:Choice Requires="p14">
      <p:transition spd="slow" p14:dur="2000" advTm="9795"/>
    </mc:Choice>
    <mc:Fallback xmlns="">
      <p:transition spd="slow" advTm="979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5866" y="557655"/>
            <a:ext cx="8596668" cy="881849"/>
          </a:xfrm>
        </p:spPr>
        <p:txBody>
          <a:bodyPr/>
          <a:lstStyle/>
          <a:p>
            <a:r>
              <a:rPr lang="es-ES" dirty="0"/>
              <a:t>Series Periódicas</a:t>
            </a:r>
          </a:p>
        </p:txBody>
      </p:sp>
      <p:sp>
        <p:nvSpPr>
          <p:cNvPr id="27" name="Marcador de texto 2">
            <a:extLst>
              <a:ext uri="{FF2B5EF4-FFF2-40B4-BE49-F238E27FC236}">
                <a16:creationId xmlns:a16="http://schemas.microsoft.com/office/drawing/2014/main" id="{7D0C50F5-677D-7E30-B511-41E55653893B}"/>
              </a:ext>
            </a:extLst>
          </p:cNvPr>
          <p:cNvSpPr>
            <a:spLocks noGrp="1"/>
          </p:cNvSpPr>
          <p:nvPr>
            <p:ph type="body" idx="1"/>
          </p:nvPr>
        </p:nvSpPr>
        <p:spPr>
          <a:xfrm>
            <a:off x="1064744" y="1716290"/>
            <a:ext cx="5266704" cy="3894555"/>
          </a:xfrm>
        </p:spPr>
        <p:txBody>
          <a:bodyPr anchor="t">
            <a:noAutofit/>
          </a:bodyPr>
          <a:lstStyle/>
          <a:p>
            <a:pPr>
              <a:lnSpc>
                <a:spcPct val="200000"/>
              </a:lnSpc>
              <a:spcBef>
                <a:spcPts val="0"/>
              </a:spcBef>
              <a:spcAft>
                <a:spcPts val="1000"/>
              </a:spcAft>
            </a:pPr>
            <a:r>
              <a:rPr lang="es-ES" dirty="0"/>
              <a:t>2 series creadas sintéticamente</a:t>
            </a:r>
          </a:p>
          <a:p>
            <a:pPr>
              <a:lnSpc>
                <a:spcPct val="200000"/>
              </a:lnSpc>
              <a:spcBef>
                <a:spcPts val="0"/>
              </a:spcBef>
              <a:spcAft>
                <a:spcPts val="1000"/>
              </a:spcAft>
            </a:pPr>
            <a:r>
              <a:rPr lang="es-ES" dirty="0"/>
              <a:t>Señal Simple: función senoide (T = 40s)</a:t>
            </a:r>
          </a:p>
          <a:p>
            <a:pPr>
              <a:lnSpc>
                <a:spcPct val="200000"/>
              </a:lnSpc>
              <a:spcBef>
                <a:spcPts val="0"/>
              </a:spcBef>
              <a:spcAft>
                <a:spcPts val="1000"/>
              </a:spcAft>
            </a:pPr>
            <a:r>
              <a:rPr lang="es-ES" dirty="0"/>
              <a:t>Señal Combinada: cuatro senoides (T = 400s)</a:t>
            </a:r>
          </a:p>
          <a:p>
            <a:pPr>
              <a:lnSpc>
                <a:spcPct val="200000"/>
              </a:lnSpc>
              <a:spcBef>
                <a:spcPts val="0"/>
              </a:spcBef>
              <a:spcAft>
                <a:spcPts val="1000"/>
              </a:spcAft>
            </a:pPr>
            <a:r>
              <a:rPr lang="es-ES" dirty="0"/>
              <a:t>12.000 muestras</a:t>
            </a:r>
          </a:p>
          <a:p>
            <a:pPr>
              <a:lnSpc>
                <a:spcPct val="200000"/>
              </a:lnSpc>
              <a:spcBef>
                <a:spcPts val="0"/>
              </a:spcBef>
              <a:spcAft>
                <a:spcPts val="1000"/>
              </a:spcAft>
            </a:pPr>
            <a:endParaRPr lang="es-ES" dirty="0"/>
          </a:p>
        </p:txBody>
      </p:sp>
      <p:pic>
        <p:nvPicPr>
          <p:cNvPr id="28" name="Imagen 27">
            <a:extLst>
              <a:ext uri="{FF2B5EF4-FFF2-40B4-BE49-F238E27FC236}">
                <a16:creationId xmlns:a16="http://schemas.microsoft.com/office/drawing/2014/main" id="{70405598-B76F-16B7-11A5-A4C267E9BA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20009" y="4151517"/>
            <a:ext cx="5159433" cy="2530928"/>
          </a:xfrm>
          <a:prstGeom prst="rect">
            <a:avLst/>
          </a:prstGeom>
        </p:spPr>
      </p:pic>
      <p:pic>
        <p:nvPicPr>
          <p:cNvPr id="29" name="Imagen 28">
            <a:extLst>
              <a:ext uri="{FF2B5EF4-FFF2-40B4-BE49-F238E27FC236}">
                <a16:creationId xmlns:a16="http://schemas.microsoft.com/office/drawing/2014/main" id="{B962532F-001C-C043-AE6F-873F950379C5}"/>
              </a:ext>
            </a:extLst>
          </p:cNvPr>
          <p:cNvPicPr>
            <a:picLocks noChangeAspect="1"/>
          </p:cNvPicPr>
          <p:nvPr/>
        </p:nvPicPr>
        <p:blipFill>
          <a:blip r:embed="rId5"/>
          <a:stretch>
            <a:fillRect/>
          </a:stretch>
        </p:blipFill>
        <p:spPr>
          <a:xfrm>
            <a:off x="6411350" y="1339449"/>
            <a:ext cx="5168092" cy="2530928"/>
          </a:xfrm>
          <a:prstGeom prst="rect">
            <a:avLst/>
          </a:prstGeom>
        </p:spPr>
      </p:pic>
    </p:spTree>
    <p:custDataLst>
      <p:tags r:id="rId1"/>
    </p:custDataLst>
    <p:extLst>
      <p:ext uri="{BB962C8B-B14F-4D97-AF65-F5344CB8AC3E}">
        <p14:creationId xmlns:p14="http://schemas.microsoft.com/office/powerpoint/2010/main" val="3893615829"/>
      </p:ext>
    </p:extLst>
  </p:cSld>
  <p:clrMapOvr>
    <a:masterClrMapping/>
  </p:clrMapOvr>
  <mc:AlternateContent xmlns:mc="http://schemas.openxmlformats.org/markup-compatibility/2006" xmlns:p14="http://schemas.microsoft.com/office/powerpoint/2010/main">
    <mc:Choice Requires="p14">
      <p:transition spd="slow" p14:dur="2000" advTm="27003"/>
    </mc:Choice>
    <mc:Fallback xmlns="">
      <p:transition spd="slow" advTm="270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 calcmode="lin" valueType="num">
                                      <p:cBhvr additive="base">
                                        <p:cTn id="12" dur="500" fill="hold"/>
                                        <p:tgtEl>
                                          <p:spTgt spid="27">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7">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27">
                                            <p:txEl>
                                              <p:pRg st="2" end="2"/>
                                            </p:txEl>
                                          </p:spTgt>
                                        </p:tgtEl>
                                        <p:attrNameLst>
                                          <p:attrName>style.visibility</p:attrName>
                                        </p:attrNameLst>
                                      </p:cBhvr>
                                      <p:to>
                                        <p:strVal val="visible"/>
                                      </p:to>
                                    </p:set>
                                    <p:anim calcmode="lin" valueType="num">
                                      <p:cBhvr additive="base">
                                        <p:cTn id="20" dur="500" fill="hold"/>
                                        <p:tgtEl>
                                          <p:spTgt spid="27">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7">
                                            <p:txEl>
                                              <p:pRg st="2" end="2"/>
                                            </p:txEl>
                                          </p:spTgt>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54A3EF-7324-5710-2645-AB88B6D10506}"/>
              </a:ext>
            </a:extLst>
          </p:cNvPr>
          <p:cNvSpPr/>
          <p:nvPr/>
        </p:nvSpPr>
        <p:spPr>
          <a:xfrm>
            <a:off x="6631619" y="0"/>
            <a:ext cx="556038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ítulo 1">
            <a:extLst>
              <a:ext uri="{FF2B5EF4-FFF2-40B4-BE49-F238E27FC236}">
                <a16:creationId xmlns:a16="http://schemas.microsoft.com/office/drawing/2014/main" id="{79A73389-D215-C585-F9B4-85F16A8FD548}"/>
              </a:ext>
            </a:extLst>
          </p:cNvPr>
          <p:cNvSpPr>
            <a:spLocks noGrp="1"/>
          </p:cNvSpPr>
          <p:nvPr>
            <p:ph type="title"/>
          </p:nvPr>
        </p:nvSpPr>
        <p:spPr>
          <a:xfrm>
            <a:off x="1052950" y="560204"/>
            <a:ext cx="8596668" cy="881849"/>
          </a:xfrm>
        </p:spPr>
        <p:txBody>
          <a:bodyPr/>
          <a:lstStyle/>
          <a:p>
            <a:r>
              <a:rPr lang="es-ES" dirty="0"/>
              <a:t>Series Periódicas</a:t>
            </a:r>
          </a:p>
        </p:txBody>
      </p:sp>
      <p:sp>
        <p:nvSpPr>
          <p:cNvPr id="9" name="Marcador de texto 2">
            <a:extLst>
              <a:ext uri="{FF2B5EF4-FFF2-40B4-BE49-F238E27FC236}">
                <a16:creationId xmlns:a16="http://schemas.microsoft.com/office/drawing/2014/main" id="{DA9C19A3-6A8F-6EE8-4B6B-9D6FD1744337}"/>
              </a:ext>
            </a:extLst>
          </p:cNvPr>
          <p:cNvSpPr>
            <a:spLocks noGrp="1"/>
          </p:cNvSpPr>
          <p:nvPr>
            <p:ph type="body" idx="1"/>
          </p:nvPr>
        </p:nvSpPr>
        <p:spPr>
          <a:xfrm>
            <a:off x="1061827" y="1612409"/>
            <a:ext cx="5259073" cy="2086116"/>
          </a:xfrm>
        </p:spPr>
        <p:txBody>
          <a:bodyPr anchor="t">
            <a:noAutofit/>
          </a:bodyPr>
          <a:lstStyle/>
          <a:p>
            <a:pPr>
              <a:lnSpc>
                <a:spcPct val="200000"/>
              </a:lnSpc>
              <a:spcBef>
                <a:spcPts val="0"/>
              </a:spcBef>
              <a:spcAft>
                <a:spcPts val="1000"/>
              </a:spcAft>
            </a:pPr>
            <a:r>
              <a:rPr lang="es-ES" dirty="0"/>
              <a:t>Anomalías puntuales: 1.1% y 2%</a:t>
            </a:r>
          </a:p>
          <a:p>
            <a:pPr>
              <a:lnSpc>
                <a:spcPct val="200000"/>
              </a:lnSpc>
              <a:spcBef>
                <a:spcPts val="0"/>
              </a:spcBef>
              <a:spcAft>
                <a:spcPts val="1000"/>
              </a:spcAft>
            </a:pPr>
            <a:r>
              <a:rPr lang="es-ES" dirty="0"/>
              <a:t>Factores de ruido (</a:t>
            </a:r>
            <a:r>
              <a:rPr lang="el-GR" dirty="0"/>
              <a:t>β</a:t>
            </a:r>
            <a:r>
              <a:rPr lang="es-ES" dirty="0"/>
              <a:t>): 0.025, 0.05, 0.1, 0.2</a:t>
            </a:r>
          </a:p>
          <a:p>
            <a:pPr>
              <a:lnSpc>
                <a:spcPct val="200000"/>
              </a:lnSpc>
              <a:spcBef>
                <a:spcPts val="0"/>
              </a:spcBef>
              <a:spcAft>
                <a:spcPts val="1000"/>
              </a:spcAft>
            </a:pPr>
            <a:r>
              <a:rPr lang="es-ES" dirty="0"/>
              <a:t>20 series disponibles en total</a:t>
            </a:r>
          </a:p>
        </p:txBody>
      </p:sp>
      <p:grpSp>
        <p:nvGrpSpPr>
          <p:cNvPr id="10" name="Grupo 9">
            <a:extLst>
              <a:ext uri="{FF2B5EF4-FFF2-40B4-BE49-F238E27FC236}">
                <a16:creationId xmlns:a16="http://schemas.microsoft.com/office/drawing/2014/main" id="{2BC842CA-A270-AE5F-C635-B03095C02CB9}"/>
              </a:ext>
            </a:extLst>
          </p:cNvPr>
          <p:cNvGrpSpPr/>
          <p:nvPr/>
        </p:nvGrpSpPr>
        <p:grpSpPr>
          <a:xfrm>
            <a:off x="6519547" y="1153795"/>
            <a:ext cx="4713135" cy="3862548"/>
            <a:chOff x="362841" y="1938253"/>
            <a:chExt cx="4713135" cy="3862548"/>
          </a:xfrm>
        </p:grpSpPr>
        <p:pic>
          <p:nvPicPr>
            <p:cNvPr id="11" name="Imagen 10">
              <a:extLst>
                <a:ext uri="{FF2B5EF4-FFF2-40B4-BE49-F238E27FC236}">
                  <a16:creationId xmlns:a16="http://schemas.microsoft.com/office/drawing/2014/main" id="{AADCBCF3-B990-D042-1F07-F398C7BDCB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3784" y="3510965"/>
              <a:ext cx="4702192" cy="2289836"/>
            </a:xfrm>
            <a:prstGeom prst="rect">
              <a:avLst/>
            </a:prstGeom>
          </p:spPr>
        </p:pic>
        <p:pic>
          <p:nvPicPr>
            <p:cNvPr id="12" name="Imagen 11">
              <a:extLst>
                <a:ext uri="{FF2B5EF4-FFF2-40B4-BE49-F238E27FC236}">
                  <a16:creationId xmlns:a16="http://schemas.microsoft.com/office/drawing/2014/main" id="{4B80D118-9107-4F20-0C5C-86B7BB10AE4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841" y="1938253"/>
              <a:ext cx="4688554" cy="1393478"/>
            </a:xfrm>
            <a:prstGeom prst="rect">
              <a:avLst/>
            </a:prstGeom>
          </p:spPr>
        </p:pic>
      </p:grpSp>
      <p:grpSp>
        <p:nvGrpSpPr>
          <p:cNvPr id="13" name="Grupo 12">
            <a:extLst>
              <a:ext uri="{FF2B5EF4-FFF2-40B4-BE49-F238E27FC236}">
                <a16:creationId xmlns:a16="http://schemas.microsoft.com/office/drawing/2014/main" id="{FC7B35F4-638D-B2ED-F423-448F091007F2}"/>
              </a:ext>
            </a:extLst>
          </p:cNvPr>
          <p:cNvGrpSpPr/>
          <p:nvPr/>
        </p:nvGrpSpPr>
        <p:grpSpPr>
          <a:xfrm>
            <a:off x="1061828" y="3939484"/>
            <a:ext cx="4653030" cy="2722775"/>
            <a:chOff x="5468994" y="3773930"/>
            <a:chExt cx="4653030" cy="2722775"/>
          </a:xfrm>
        </p:grpSpPr>
        <p:pic>
          <p:nvPicPr>
            <p:cNvPr id="14" name="Imagen 13">
              <a:extLst>
                <a:ext uri="{FF2B5EF4-FFF2-40B4-BE49-F238E27FC236}">
                  <a16:creationId xmlns:a16="http://schemas.microsoft.com/office/drawing/2014/main" id="{8CC15E12-D77E-96EC-53CE-D7CDFF77EE8E}"/>
                </a:ext>
              </a:extLst>
            </p:cNvPr>
            <p:cNvPicPr>
              <a:picLocks noChangeAspect="1"/>
            </p:cNvPicPr>
            <p:nvPr/>
          </p:nvPicPr>
          <p:blipFill>
            <a:blip r:embed="rId6"/>
            <a:stretch>
              <a:fillRect/>
            </a:stretch>
          </p:blipFill>
          <p:spPr>
            <a:xfrm>
              <a:off x="6575159" y="3773930"/>
              <a:ext cx="2809525" cy="369881"/>
            </a:xfrm>
            <a:prstGeom prst="rect">
              <a:avLst/>
            </a:prstGeom>
          </p:spPr>
        </p:pic>
        <p:pic>
          <p:nvPicPr>
            <p:cNvPr id="15" name="Imagen 14">
              <a:extLst>
                <a:ext uri="{FF2B5EF4-FFF2-40B4-BE49-F238E27FC236}">
                  <a16:creationId xmlns:a16="http://schemas.microsoft.com/office/drawing/2014/main" id="{E65B9764-C13F-410F-8C03-2089C40CCB0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468994" y="4256203"/>
              <a:ext cx="4653030" cy="2240502"/>
            </a:xfrm>
            <a:prstGeom prst="rect">
              <a:avLst/>
            </a:prstGeom>
          </p:spPr>
        </p:pic>
      </p:grpSp>
    </p:spTree>
    <p:custDataLst>
      <p:tags r:id="rId1"/>
    </p:custDataLst>
    <p:extLst>
      <p:ext uri="{BB962C8B-B14F-4D97-AF65-F5344CB8AC3E}">
        <p14:creationId xmlns:p14="http://schemas.microsoft.com/office/powerpoint/2010/main" val="2921591721"/>
      </p:ext>
    </p:extLst>
  </p:cSld>
  <p:clrMapOvr>
    <a:masterClrMapping/>
  </p:clrMapOvr>
  <mc:AlternateContent xmlns:mc="http://schemas.openxmlformats.org/markup-compatibility/2006" xmlns:p14="http://schemas.microsoft.com/office/powerpoint/2010/main">
    <mc:Choice Requires="p14">
      <p:transition spd="slow" p14:dur="2000" advTm="44707"/>
    </mc:Choice>
    <mc:Fallback xmlns="">
      <p:transition spd="slow" advTm="447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 calcmode="lin" valueType="num">
                                      <p:cBhvr additive="base">
                                        <p:cTn id="16"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 calcmode="lin" valueType="num">
                                      <p:cBhvr additive="base">
                                        <p:cTn id="24"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ags/tag10.xml><?xml version="1.0" encoding="utf-8"?>
<p:tagLst xmlns:a="http://schemas.openxmlformats.org/drawingml/2006/main" xmlns:r="http://schemas.openxmlformats.org/officeDocument/2006/relationships" xmlns:p="http://schemas.openxmlformats.org/presentationml/2006/main">
  <p:tag name="TIMING" val="|2.9|12.8|59.7"/>
</p:tagLst>
</file>

<file path=ppt/tags/tag11.xml><?xml version="1.0" encoding="utf-8"?>
<p:tagLst xmlns:a="http://schemas.openxmlformats.org/drawingml/2006/main" xmlns:r="http://schemas.openxmlformats.org/officeDocument/2006/relationships" xmlns:p="http://schemas.openxmlformats.org/presentationml/2006/main">
  <p:tag name="TIMING" val="|2.5|5.6|45.8|16"/>
</p:tagLst>
</file>

<file path=ppt/tags/tag12.xml><?xml version="1.0" encoding="utf-8"?>
<p:tagLst xmlns:a="http://schemas.openxmlformats.org/drawingml/2006/main" xmlns:r="http://schemas.openxmlformats.org/officeDocument/2006/relationships" xmlns:p="http://schemas.openxmlformats.org/presentationml/2006/main">
  <p:tag name="TIMING" val="|1.7|3.4"/>
</p:tagLst>
</file>

<file path=ppt/tags/tag13.xml><?xml version="1.0" encoding="utf-8"?>
<p:tagLst xmlns:a="http://schemas.openxmlformats.org/drawingml/2006/main" xmlns:r="http://schemas.openxmlformats.org/officeDocument/2006/relationships" xmlns:p="http://schemas.openxmlformats.org/presentationml/2006/main">
  <p:tag name="TIMING" val="|1.8|5.6|38.5|38.3"/>
</p:tagLst>
</file>

<file path=ppt/tags/tag14.xml><?xml version="1.0" encoding="utf-8"?>
<p:tagLst xmlns:a="http://schemas.openxmlformats.org/drawingml/2006/main" xmlns:r="http://schemas.openxmlformats.org/officeDocument/2006/relationships" xmlns:p="http://schemas.openxmlformats.org/presentationml/2006/main">
  <p:tag name="TIMING" val="|1.4"/>
</p:tagLst>
</file>

<file path=ppt/tags/tag15.xml><?xml version="1.0" encoding="utf-8"?>
<p:tagLst xmlns:a="http://schemas.openxmlformats.org/drawingml/2006/main" xmlns:r="http://schemas.openxmlformats.org/officeDocument/2006/relationships" xmlns:p="http://schemas.openxmlformats.org/presentationml/2006/main">
  <p:tag name="TIMING" val="|0.6|15.8|7.7"/>
</p:tagLst>
</file>

<file path=ppt/tags/tag16.xml><?xml version="1.0" encoding="utf-8"?>
<p:tagLst xmlns:a="http://schemas.openxmlformats.org/drawingml/2006/main" xmlns:r="http://schemas.openxmlformats.org/officeDocument/2006/relationships" xmlns:p="http://schemas.openxmlformats.org/presentationml/2006/main">
  <p:tag name="TIMING" val="|2.9|7.8|20.3"/>
</p:tagLst>
</file>

<file path=ppt/tags/tag17.xml><?xml version="1.0" encoding="utf-8"?>
<p:tagLst xmlns:a="http://schemas.openxmlformats.org/drawingml/2006/main" xmlns:r="http://schemas.openxmlformats.org/officeDocument/2006/relationships" xmlns:p="http://schemas.openxmlformats.org/presentationml/2006/main">
  <p:tag name="TIMING" val="|5.2|2.9|15.6|19.2|46.3"/>
</p:tagLst>
</file>

<file path=ppt/tags/tag18.xml><?xml version="1.0" encoding="utf-8"?>
<p:tagLst xmlns:a="http://schemas.openxmlformats.org/drawingml/2006/main" xmlns:r="http://schemas.openxmlformats.org/officeDocument/2006/relationships" xmlns:p="http://schemas.openxmlformats.org/presentationml/2006/main">
  <p:tag name="TIMING" val="|0.5"/>
</p:tagLst>
</file>

<file path=ppt/tags/tag19.xml><?xml version="1.0" encoding="utf-8"?>
<p:tagLst xmlns:a="http://schemas.openxmlformats.org/drawingml/2006/main" xmlns:r="http://schemas.openxmlformats.org/officeDocument/2006/relationships" xmlns:p="http://schemas.openxmlformats.org/presentationml/2006/main">
  <p:tag name="TIMING" val="|0.8"/>
</p:tagLst>
</file>

<file path=ppt/tags/tag2.xml><?xml version="1.0" encoding="utf-8"?>
<p:tagLst xmlns:a="http://schemas.openxmlformats.org/drawingml/2006/main" xmlns:r="http://schemas.openxmlformats.org/officeDocument/2006/relationships" xmlns:p="http://schemas.openxmlformats.org/presentationml/2006/main">
  <p:tag name="TIMING" val="|0.7|4.4|20.1|17.5"/>
</p:tagLst>
</file>

<file path=ppt/tags/tag20.xml><?xml version="1.0" encoding="utf-8"?>
<p:tagLst xmlns:a="http://schemas.openxmlformats.org/drawingml/2006/main" xmlns:r="http://schemas.openxmlformats.org/officeDocument/2006/relationships" xmlns:p="http://schemas.openxmlformats.org/presentationml/2006/main">
  <p:tag name="TIMING" val="|0.9"/>
</p:tagLst>
</file>

<file path=ppt/tags/tag21.xml><?xml version="1.0" encoding="utf-8"?>
<p:tagLst xmlns:a="http://schemas.openxmlformats.org/drawingml/2006/main" xmlns:r="http://schemas.openxmlformats.org/officeDocument/2006/relationships" xmlns:p="http://schemas.openxmlformats.org/presentationml/2006/main">
  <p:tag name="TIMING" val="|1.3|25.5"/>
</p:tagLst>
</file>

<file path=ppt/tags/tag22.xml><?xml version="1.0" encoding="utf-8"?>
<p:tagLst xmlns:a="http://schemas.openxmlformats.org/drawingml/2006/main" xmlns:r="http://schemas.openxmlformats.org/officeDocument/2006/relationships" xmlns:p="http://schemas.openxmlformats.org/presentationml/2006/main">
  <p:tag name="TIMING" val="|1.1|8.1"/>
</p:tagLst>
</file>

<file path=ppt/tags/tag23.xml><?xml version="1.0" encoding="utf-8"?>
<p:tagLst xmlns:a="http://schemas.openxmlformats.org/drawingml/2006/main" xmlns:r="http://schemas.openxmlformats.org/officeDocument/2006/relationships" xmlns:p="http://schemas.openxmlformats.org/presentationml/2006/main">
  <p:tag name="TIMING" val="|6.6"/>
</p:tagLst>
</file>

<file path=ppt/tags/tag24.xml><?xml version="1.0" encoding="utf-8"?>
<p:tagLst xmlns:a="http://schemas.openxmlformats.org/drawingml/2006/main" xmlns:r="http://schemas.openxmlformats.org/officeDocument/2006/relationships" xmlns:p="http://schemas.openxmlformats.org/presentationml/2006/main">
  <p:tag name="TIMING" val="|1.9|9.1"/>
</p:tagLst>
</file>

<file path=ppt/tags/tag25.xml><?xml version="1.0" encoding="utf-8"?>
<p:tagLst xmlns:a="http://schemas.openxmlformats.org/drawingml/2006/main" xmlns:r="http://schemas.openxmlformats.org/officeDocument/2006/relationships" xmlns:p="http://schemas.openxmlformats.org/presentationml/2006/main">
  <p:tag name="TIMING" val="|1.8"/>
</p:tagLst>
</file>

<file path=ppt/tags/tag26.xml><?xml version="1.0" encoding="utf-8"?>
<p:tagLst xmlns:a="http://schemas.openxmlformats.org/drawingml/2006/main" xmlns:r="http://schemas.openxmlformats.org/officeDocument/2006/relationships" xmlns:p="http://schemas.openxmlformats.org/presentationml/2006/main">
  <p:tag name="TIMING" val="|1.3|17.9"/>
</p:tagLst>
</file>

<file path=ppt/tags/tag27.xml><?xml version="1.0" encoding="utf-8"?>
<p:tagLst xmlns:a="http://schemas.openxmlformats.org/drawingml/2006/main" xmlns:r="http://schemas.openxmlformats.org/officeDocument/2006/relationships" xmlns:p="http://schemas.openxmlformats.org/presentationml/2006/main">
  <p:tag name="TIMING" val="|0.9"/>
</p:tagLst>
</file>

<file path=ppt/tags/tag28.xml><?xml version="1.0" encoding="utf-8"?>
<p:tagLst xmlns:a="http://schemas.openxmlformats.org/drawingml/2006/main" xmlns:r="http://schemas.openxmlformats.org/officeDocument/2006/relationships" xmlns:p="http://schemas.openxmlformats.org/presentationml/2006/main">
  <p:tag name="TIMING" val="|5.4"/>
</p:tagLst>
</file>

<file path=ppt/tags/tag29.xml><?xml version="1.0" encoding="utf-8"?>
<p:tagLst xmlns:a="http://schemas.openxmlformats.org/drawingml/2006/main" xmlns:r="http://schemas.openxmlformats.org/officeDocument/2006/relationships" xmlns:p="http://schemas.openxmlformats.org/presentationml/2006/main">
  <p:tag name="TIMING" val="|1.1|28|6.3"/>
</p:tagLst>
</file>

<file path=ppt/tags/tag3.xml><?xml version="1.0" encoding="utf-8"?>
<p:tagLst xmlns:a="http://schemas.openxmlformats.org/drawingml/2006/main" xmlns:r="http://schemas.openxmlformats.org/officeDocument/2006/relationships" xmlns:p="http://schemas.openxmlformats.org/presentationml/2006/main">
  <p:tag name="TIMING" val="|4.8|19.4|25.5|18.2"/>
</p:tagLst>
</file>

<file path=ppt/tags/tag30.xml><?xml version="1.0" encoding="utf-8"?>
<p:tagLst xmlns:a="http://schemas.openxmlformats.org/drawingml/2006/main" xmlns:r="http://schemas.openxmlformats.org/officeDocument/2006/relationships" xmlns:p="http://schemas.openxmlformats.org/presentationml/2006/main">
  <p:tag name="TIMING" val="|1.1|28|6.3"/>
</p:tagLst>
</file>

<file path=ppt/tags/tag31.xml><?xml version="1.0" encoding="utf-8"?>
<p:tagLst xmlns:a="http://schemas.openxmlformats.org/drawingml/2006/main" xmlns:r="http://schemas.openxmlformats.org/officeDocument/2006/relationships" xmlns:p="http://schemas.openxmlformats.org/presentationml/2006/main">
  <p:tag name="TIMING" val="|1.1|28|6.3"/>
</p:tagLst>
</file>

<file path=ppt/tags/tag32.xml><?xml version="1.0" encoding="utf-8"?>
<p:tagLst xmlns:a="http://schemas.openxmlformats.org/drawingml/2006/main" xmlns:r="http://schemas.openxmlformats.org/officeDocument/2006/relationships" xmlns:p="http://schemas.openxmlformats.org/presentationml/2006/main">
  <p:tag name="TIMING" val="|1.1|28|6.3"/>
</p:tagLst>
</file>

<file path=ppt/tags/tag33.xml><?xml version="1.0" encoding="utf-8"?>
<p:tagLst xmlns:a="http://schemas.openxmlformats.org/drawingml/2006/main" xmlns:r="http://schemas.openxmlformats.org/officeDocument/2006/relationships" xmlns:p="http://schemas.openxmlformats.org/presentationml/2006/main">
  <p:tag name="TIMING" val="|1.1|28|6.3"/>
</p:tagLst>
</file>

<file path=ppt/tags/tag34.xml><?xml version="1.0" encoding="utf-8"?>
<p:tagLst xmlns:a="http://schemas.openxmlformats.org/drawingml/2006/main" xmlns:r="http://schemas.openxmlformats.org/officeDocument/2006/relationships" xmlns:p="http://schemas.openxmlformats.org/presentationml/2006/main">
  <p:tag name="TIMING" val="|1.1|28|6.3"/>
</p:tagLst>
</file>

<file path=ppt/tags/tag35.xml><?xml version="1.0" encoding="utf-8"?>
<p:tagLst xmlns:a="http://schemas.openxmlformats.org/drawingml/2006/main" xmlns:r="http://schemas.openxmlformats.org/officeDocument/2006/relationships" xmlns:p="http://schemas.openxmlformats.org/presentationml/2006/main">
  <p:tag name="TIMING" val="|1.1|28|6.3"/>
</p:tagLst>
</file>

<file path=ppt/tags/tag36.xml><?xml version="1.0" encoding="utf-8"?>
<p:tagLst xmlns:a="http://schemas.openxmlformats.org/drawingml/2006/main" xmlns:r="http://schemas.openxmlformats.org/officeDocument/2006/relationships" xmlns:p="http://schemas.openxmlformats.org/presentationml/2006/main">
  <p:tag name="TIMING" val="|1.1|28|6.3"/>
</p:tagLst>
</file>

<file path=ppt/tags/tag4.xml><?xml version="1.0" encoding="utf-8"?>
<p:tagLst xmlns:a="http://schemas.openxmlformats.org/drawingml/2006/main" xmlns:r="http://schemas.openxmlformats.org/officeDocument/2006/relationships" xmlns:p="http://schemas.openxmlformats.org/presentationml/2006/main">
  <p:tag name="TIMING" val="|6.9"/>
</p:tagLst>
</file>

<file path=ppt/tags/tag5.xml><?xml version="1.0" encoding="utf-8"?>
<p:tagLst xmlns:a="http://schemas.openxmlformats.org/drawingml/2006/main" xmlns:r="http://schemas.openxmlformats.org/officeDocument/2006/relationships" xmlns:p="http://schemas.openxmlformats.org/presentationml/2006/main">
  <p:tag name="TIMING" val="|1.9|27.6"/>
</p:tagLst>
</file>

<file path=ppt/tags/tag6.xml><?xml version="1.0" encoding="utf-8"?>
<p:tagLst xmlns:a="http://schemas.openxmlformats.org/drawingml/2006/main" xmlns:r="http://schemas.openxmlformats.org/officeDocument/2006/relationships" xmlns:p="http://schemas.openxmlformats.org/presentationml/2006/main">
  <p:tag name="TIMING" val="|4.1"/>
</p:tagLst>
</file>

<file path=ppt/tags/tag7.xml><?xml version="1.0" encoding="utf-8"?>
<p:tagLst xmlns:a="http://schemas.openxmlformats.org/drawingml/2006/main" xmlns:r="http://schemas.openxmlformats.org/officeDocument/2006/relationships" xmlns:p="http://schemas.openxmlformats.org/presentationml/2006/main">
  <p:tag name="TIMING" val="|1.2"/>
</p:tagLst>
</file>

<file path=ppt/tags/tag8.xml><?xml version="1.0" encoding="utf-8"?>
<p:tagLst xmlns:a="http://schemas.openxmlformats.org/drawingml/2006/main" xmlns:r="http://schemas.openxmlformats.org/officeDocument/2006/relationships" xmlns:p="http://schemas.openxmlformats.org/presentationml/2006/main">
  <p:tag name="TIMING" val="|2.8|14.6"/>
</p:tagLst>
</file>

<file path=ppt/tags/tag9.xml><?xml version="1.0" encoding="utf-8"?>
<p:tagLst xmlns:a="http://schemas.openxmlformats.org/drawingml/2006/main" xmlns:r="http://schemas.openxmlformats.org/officeDocument/2006/relationships" xmlns:p="http://schemas.openxmlformats.org/presentationml/2006/main">
  <p:tag name="TIMING" val="|7.3"/>
</p:tagLst>
</file>

<file path=ppt/theme/theme1.xml><?xml version="1.0" encoding="utf-8"?>
<a:theme xmlns:a="http://schemas.openxmlformats.org/drawingml/2006/main" name="Faceta">
  <a:themeElements>
    <a:clrScheme name="Naranja amarillo">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8618</TotalTime>
  <Words>4058</Words>
  <Application>Microsoft Office PowerPoint</Application>
  <PresentationFormat>Panorámica</PresentationFormat>
  <Paragraphs>411</Paragraphs>
  <Slides>46</Slides>
  <Notes>38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Arial</vt:lpstr>
      <vt:lpstr>Calibri</vt:lpstr>
      <vt:lpstr>Calibri Light</vt:lpstr>
      <vt:lpstr>Cambria Math</vt:lpstr>
      <vt:lpstr>Times New Roman</vt:lpstr>
      <vt:lpstr>Trebuchet MS</vt:lpstr>
      <vt:lpstr>Wingdings 3</vt:lpstr>
      <vt:lpstr>Faceta</vt:lpstr>
      <vt:lpstr>Estudio sobre la Detección de Anomalías en Series de Datos</vt:lpstr>
      <vt:lpstr>Objetivos</vt:lpstr>
      <vt:lpstr>Contenido</vt:lpstr>
      <vt:lpstr>¿Qué son las Anomalías?</vt:lpstr>
      <vt:lpstr>Definición </vt:lpstr>
      <vt:lpstr>Tipos de Anomalías </vt:lpstr>
      <vt:lpstr>Series de Datos</vt:lpstr>
      <vt:lpstr>Series Periódicas</vt:lpstr>
      <vt:lpstr>Series Periódicas</vt:lpstr>
      <vt:lpstr>Series Naturales</vt:lpstr>
      <vt:lpstr>Series Naturales</vt:lpstr>
      <vt:lpstr>Contextos</vt:lpstr>
      <vt:lpstr>Redes Neuronales</vt:lpstr>
      <vt:lpstr>Aprendizaje Profundo para Detección de Anomalías</vt:lpstr>
      <vt:lpstr>Modelo de Ranking</vt:lpstr>
      <vt:lpstr>Autoencoder</vt:lpstr>
      <vt:lpstr>Métrica de Evaluación</vt:lpstr>
      <vt:lpstr>Método Tradicional</vt:lpstr>
      <vt:lpstr>Críticas al Método Tradicional</vt:lpstr>
      <vt:lpstr>Métrica Seleccionada</vt:lpstr>
      <vt:lpstr>Entrenamiento</vt:lpstr>
      <vt:lpstr>Procedimiento</vt:lpstr>
      <vt:lpstr>Tiempo Empleado</vt:lpstr>
      <vt:lpstr>Recopilación de Resultados</vt:lpstr>
      <vt:lpstr>Análisis de Resultados</vt:lpstr>
      <vt:lpstr>MLP: Series Periódicas</vt:lpstr>
      <vt:lpstr>MLP: Series Periódicas</vt:lpstr>
      <vt:lpstr>MLP: Series Periódicas</vt:lpstr>
      <vt:lpstr>MLP: Series Naturales</vt:lpstr>
      <vt:lpstr>MLP: Series Naturales</vt:lpstr>
      <vt:lpstr>AEs: Series Periódicas</vt:lpstr>
      <vt:lpstr>AEs: Series Periódicas</vt:lpstr>
      <vt:lpstr>AEs: Series Naturales</vt:lpstr>
      <vt:lpstr>Conclusiones y Trabajo Futuro</vt:lpstr>
      <vt:lpstr>Conclusiones del Estudio</vt:lpstr>
      <vt:lpstr>Conclusiones Personales</vt:lpstr>
      <vt:lpstr>Trabajo Futuro</vt:lpstr>
      <vt:lpstr>Presentación de PowerPoint</vt:lpstr>
      <vt:lpstr>Metodología en Detalle</vt:lpstr>
      <vt:lpstr>Cantidad de Muestras</vt:lpstr>
      <vt:lpstr>Desafíos en Detección de Anomalías</vt:lpstr>
      <vt:lpstr>Rendimiento y Desplazamiento</vt:lpstr>
      <vt:lpstr>Ejemplo Ventana Deslizante: longitud 50</vt:lpstr>
      <vt:lpstr>Selección de Dropout</vt:lpstr>
      <vt:lpstr>Datos no Sintéticos </vt:lpstr>
      <vt:lpstr>Contaminación Series Naturales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Estudio sobre la Detección de Anomalías en Series de Datos</dc:title>
  <dc:creator>Eduardo Ortega Naranjo</dc:creator>
  <cp:lastModifiedBy>Eduardo Ortega Naranjo</cp:lastModifiedBy>
  <cp:revision>82</cp:revision>
  <dcterms:created xsi:type="dcterms:W3CDTF">2022-05-09T21:59:49Z</dcterms:created>
  <dcterms:modified xsi:type="dcterms:W3CDTF">2022-06-26T19:23:43Z</dcterms:modified>
</cp:coreProperties>
</file>